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462" r:id="rId3"/>
    <p:sldId id="419" r:id="rId4"/>
    <p:sldId id="463" r:id="rId5"/>
    <p:sldId id="464" r:id="rId6"/>
    <p:sldId id="423" r:id="rId7"/>
    <p:sldId id="427" r:id="rId8"/>
    <p:sldId id="422" r:id="rId9"/>
    <p:sldId id="440" r:id="rId10"/>
    <p:sldId id="465" r:id="rId11"/>
    <p:sldId id="441" r:id="rId12"/>
    <p:sldId id="442" r:id="rId13"/>
    <p:sldId id="443" r:id="rId14"/>
    <p:sldId id="466" r:id="rId15"/>
    <p:sldId id="436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752" autoAdjust="0"/>
    <p:restoredTop sz="89464" autoAdjust="0"/>
  </p:normalViewPr>
  <p:slideViewPr>
    <p:cSldViewPr>
      <p:cViewPr varScale="1">
        <p:scale>
          <a:sx n="59" d="100"/>
          <a:sy n="59" d="100"/>
        </p:scale>
        <p:origin x="174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7/19/2018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7/19/2018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8105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6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228600"/>
            <a:ext cx="9144000" cy="2667000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3429000"/>
            <a:ext cx="9143999" cy="25908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30480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142999"/>
            <a:ext cx="10820404" cy="5257801"/>
          </a:xfrm>
        </p:spPr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167" name="line"/>
          <p:cNvGrpSpPr/>
          <p:nvPr/>
        </p:nvGrpSpPr>
        <p:grpSpPr bwMode="invGray">
          <a:xfrm>
            <a:off x="706437" y="990600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52400"/>
            <a:ext cx="10820402" cy="7620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/>
              <a:t>Slde</a:t>
            </a:r>
            <a:r>
              <a:rPr lang="en-US" dirty="0"/>
              <a:t> </a:t>
            </a:r>
            <a:fld id="{25BA54BD-C84D-46CE-8B72-31BFB26ABA43}" type="slidenum">
              <a:rPr lang="en-US" smtClean="0"/>
              <a:pPr/>
              <a:t>‹#›</a:t>
            </a:fld>
            <a:r>
              <a:rPr lang="en-US" dirty="0"/>
              <a:t> of 25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152400"/>
            <a:ext cx="10820402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1143000"/>
            <a:ext cx="10820404" cy="5257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8002" y="6491620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475853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1612" y="6475853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halkboard" charset="0"/>
          <a:ea typeface="Chalkboard" charset="0"/>
          <a:cs typeface="Chalkboard" charset="0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7" Type="http://schemas.openxmlformats.org/officeDocument/2006/relationships/image" Target="../media/image65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5" Type="http://schemas.openxmlformats.org/officeDocument/2006/relationships/image" Target="../media/image630.png"/><Relationship Id="rId4" Type="http://schemas.openxmlformats.org/officeDocument/2006/relationships/image" Target="../media/image6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2" Type="http://schemas.openxmlformats.org/officeDocument/2006/relationships/image" Target="../media/image5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24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image" Target="../media/image243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3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49.png"/><Relationship Id="rId3" Type="http://schemas.openxmlformats.org/officeDocument/2006/relationships/image" Target="../media/image230.png"/><Relationship Id="rId7" Type="http://schemas.openxmlformats.org/officeDocument/2006/relationships/image" Target="../media/image252.png"/><Relationship Id="rId12" Type="http://schemas.openxmlformats.org/officeDocument/2006/relationships/image" Target="../media/image48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4.png"/><Relationship Id="rId11" Type="http://schemas.openxmlformats.org/officeDocument/2006/relationships/image" Target="../media/image292.png"/><Relationship Id="rId5" Type="http://schemas.openxmlformats.org/officeDocument/2006/relationships/image" Target="../media/image25.png"/><Relationship Id="rId10" Type="http://schemas.openxmlformats.org/officeDocument/2006/relationships/image" Target="../media/image260.png"/><Relationship Id="rId4" Type="http://schemas.openxmlformats.org/officeDocument/2006/relationships/image" Target="../media/image240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12" y="-152400"/>
            <a:ext cx="11430000" cy="2362200"/>
          </a:xfrm>
        </p:spPr>
        <p:txBody>
          <a:bodyPr/>
          <a:lstStyle/>
          <a:p>
            <a:r>
              <a:rPr lang="en-US" dirty="0"/>
              <a:t>A Fast Algorithm for Computing the S-unit Group in </a:t>
            </a:r>
            <a:r>
              <a:rPr lang="en-US" dirty="0" err="1"/>
              <a:t>Multiquadratics</a:t>
            </a:r>
            <a:r>
              <a:rPr lang="en-US" dirty="0"/>
              <a:t> and its application to Class Group Computation</a:t>
            </a:r>
            <a:endParaRPr lang="en-US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7A92AF-AB0D-4AD0-9E1F-A4107A703207}"/>
              </a:ext>
            </a:extLst>
          </p:cNvPr>
          <p:cNvSpPr txBox="1"/>
          <p:nvPr/>
        </p:nvSpPr>
        <p:spPr>
          <a:xfrm>
            <a:off x="608012" y="2302685"/>
            <a:ext cx="92202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                    J.-F. </a:t>
            </a:r>
            <a:r>
              <a:rPr lang="en-US" sz="3600" b="1" dirty="0" err="1">
                <a:solidFill>
                  <a:schemeClr val="accent2"/>
                </a:solidFill>
              </a:rPr>
              <a:t>Biasse</a:t>
            </a:r>
            <a:r>
              <a:rPr lang="en-US" sz="3600" b="1" dirty="0">
                <a:solidFill>
                  <a:schemeClr val="accent2"/>
                </a:solidFill>
              </a:rPr>
              <a:t> and C. van </a:t>
            </a:r>
            <a:r>
              <a:rPr lang="en-US" sz="3600" b="1" dirty="0" err="1">
                <a:solidFill>
                  <a:schemeClr val="accent2"/>
                </a:solidFill>
              </a:rPr>
              <a:t>Vredendaal</a:t>
            </a:r>
            <a:endParaRPr lang="en-US" sz="3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A4E241-982A-4E44-AF6E-07E4C0F96B6F}"/>
              </a:ext>
            </a:extLst>
          </p:cNvPr>
          <p:cNvSpPr txBox="1"/>
          <p:nvPr/>
        </p:nvSpPr>
        <p:spPr>
          <a:xfrm>
            <a:off x="1598612" y="3320057"/>
            <a:ext cx="9220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University of South Florida and </a:t>
            </a:r>
            <a:r>
              <a:rPr lang="de-DE" sz="2400" dirty="0">
                <a:solidFill>
                  <a:schemeClr val="accent2"/>
                </a:solidFill>
              </a:rPr>
              <a:t>Eindhoven University </a:t>
            </a:r>
            <a:r>
              <a:rPr lang="de-DE" sz="2400" dirty="0" err="1">
                <a:solidFill>
                  <a:schemeClr val="accent2"/>
                </a:solidFill>
              </a:rPr>
              <a:t>of</a:t>
            </a:r>
            <a:r>
              <a:rPr lang="de-DE" sz="2400" dirty="0">
                <a:solidFill>
                  <a:schemeClr val="accent2"/>
                </a:solidFill>
              </a:rPr>
              <a:t> Technology</a:t>
            </a:r>
            <a:r>
              <a:rPr lang="de-DE" dirty="0"/>
              <a:t> 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47639E-C98D-419B-84CA-155B717A50E8}"/>
              </a:ext>
            </a:extLst>
          </p:cNvPr>
          <p:cNvSpPr/>
          <p:nvPr/>
        </p:nvSpPr>
        <p:spPr>
          <a:xfrm>
            <a:off x="8050210" y="4129468"/>
            <a:ext cx="3810000" cy="2209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281A80-0D5A-44CC-98A2-520148B99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4330468"/>
            <a:ext cx="3454395" cy="18078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0D10B5-8FA6-4EEF-A886-37134C6DAB4E}"/>
              </a:ext>
            </a:extLst>
          </p:cNvPr>
          <p:cNvSpPr/>
          <p:nvPr/>
        </p:nvSpPr>
        <p:spPr>
          <a:xfrm>
            <a:off x="412045" y="4171230"/>
            <a:ext cx="3048000" cy="219807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36A627-35CE-43D8-8002-C2046F2D2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45" y="4364032"/>
            <a:ext cx="2514600" cy="181247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F8FD101-72D1-4028-8639-46E3E3B375BB}"/>
              </a:ext>
            </a:extLst>
          </p:cNvPr>
          <p:cNvSpPr/>
          <p:nvPr/>
        </p:nvSpPr>
        <p:spPr>
          <a:xfrm>
            <a:off x="4143071" y="4128493"/>
            <a:ext cx="3429000" cy="2209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D198A5-1FEF-43FD-8C97-0C1EA573AD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2" y="4360124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4C1BF1-9D67-4AF3-8A97-2B3001EB4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Those annoying square roots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EA7C6-1E2B-4E28-B148-8257371FA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/>
              <a:t>Slde</a:t>
            </a:r>
            <a:r>
              <a:rPr lang="en-US" dirty="0"/>
              <a:t> </a:t>
            </a:r>
            <a:fld id="{25BA54BD-C84D-46CE-8B72-31BFB26ABA43}" type="slidenum">
              <a:rPr lang="en-US" smtClean="0"/>
              <a:pPr/>
              <a:t>10</a:t>
            </a:fld>
            <a:r>
              <a:rPr lang="en-US" dirty="0"/>
              <a:t> of 15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21477E-E451-4CE3-8195-903C113501AB}"/>
                  </a:ext>
                </a:extLst>
              </p:cNvPr>
              <p:cNvSpPr txBox="1"/>
              <p:nvPr/>
            </p:nvSpPr>
            <p:spPr>
              <a:xfrm>
                <a:off x="682624" y="1295400"/>
                <a:ext cx="110490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b="1" dirty="0"/>
                  <a:t>Goal</a:t>
                </a:r>
                <a:r>
                  <a:rPr lang="en-US" sz="2400" dirty="0"/>
                  <a:t>: Given a generating set for the squares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400" dirty="0"/>
                  <a:t>, find a minimal generating set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21477E-E451-4CE3-8195-903C11350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24" y="1295400"/>
                <a:ext cx="11049000" cy="424732"/>
              </a:xfrm>
              <a:prstGeom prst="rect">
                <a:avLst/>
              </a:prstGeom>
              <a:blipFill>
                <a:blip r:embed="rId2"/>
                <a:stretch>
                  <a:fillRect l="-883" t="-20290" b="-318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E964AF-AB77-45EE-8CBC-E6E5DF02EF11}"/>
                  </a:ext>
                </a:extLst>
              </p:cNvPr>
              <p:cNvSpPr txBox="1"/>
              <p:nvPr/>
            </p:nvSpPr>
            <p:spPr>
              <a:xfrm>
                <a:off x="682624" y="1861268"/>
                <a:ext cx="11277600" cy="55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b="1" dirty="0"/>
                  <a:t>Solution</a:t>
                </a:r>
                <a:r>
                  <a:rPr lang="en-US" sz="2400" dirty="0"/>
                  <a:t>: use maps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groupCh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de-DE" sz="2400" dirty="0"/>
                  <a:t> like in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square</a:t>
                </a:r>
                <a:r>
                  <a:rPr lang="de-DE" sz="2400" dirty="0"/>
                  <a:t> root </a:t>
                </a:r>
                <a:r>
                  <a:rPr lang="de-DE" sz="2400" dirty="0" err="1"/>
                  <a:t>phase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 </a:t>
                </a:r>
                <a:r>
                  <a:rPr lang="de-DE" sz="2400" dirty="0" err="1"/>
                  <a:t>Number</a:t>
                </a:r>
                <a:r>
                  <a:rPr lang="de-DE" sz="2400" dirty="0"/>
                  <a:t> Field </a:t>
                </a:r>
                <a:r>
                  <a:rPr lang="de-DE" sz="2400" dirty="0" err="1"/>
                  <a:t>Sieve</a:t>
                </a:r>
                <a:endParaRPr lang="de-DE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E964AF-AB77-45EE-8CBC-E6E5DF02E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24" y="1861268"/>
                <a:ext cx="11277600" cy="551754"/>
              </a:xfrm>
              <a:prstGeom prst="rect">
                <a:avLst/>
              </a:prstGeom>
              <a:blipFill>
                <a:blip r:embed="rId3"/>
                <a:stretch>
                  <a:fillRect l="-865" b="-175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E1A28F-E6EA-4785-9821-BB14C53EEE32}"/>
                  </a:ext>
                </a:extLst>
              </p:cNvPr>
              <p:cNvSpPr txBox="1"/>
              <p:nvPr/>
            </p:nvSpPr>
            <p:spPr>
              <a:xfrm>
                <a:off x="681036" y="2743200"/>
                <a:ext cx="11734800" cy="859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We consider vectors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,…,</m:t>
                            </m:r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E1A28F-E6EA-4785-9821-BB14C53EE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36" y="2743200"/>
                <a:ext cx="11734800" cy="859915"/>
              </a:xfrm>
              <a:prstGeom prst="rect">
                <a:avLst/>
              </a:prstGeom>
              <a:blipFill>
                <a:blip r:embed="rId4"/>
                <a:stretch>
                  <a:fillRect l="-8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838611-F146-4420-84FB-58478B114E2A}"/>
                  </a:ext>
                </a:extLst>
              </p:cNvPr>
              <p:cNvSpPr txBox="1"/>
              <p:nvPr/>
            </p:nvSpPr>
            <p:spPr>
              <a:xfrm>
                <a:off x="681036" y="4029455"/>
                <a:ext cx="58674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then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a </a:t>
                </a:r>
                <a:r>
                  <a:rPr lang="de-DE" sz="2400" dirty="0" err="1"/>
                  <a:t>square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mod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838611-F146-4420-84FB-58478B114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36" y="4029455"/>
                <a:ext cx="5867400" cy="424732"/>
              </a:xfrm>
              <a:prstGeom prst="rect">
                <a:avLst/>
              </a:prstGeom>
              <a:blipFill>
                <a:blip r:embed="rId5"/>
                <a:stretch>
                  <a:fillRect l="-1663" t="-20000" b="-3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F5BE49-1974-4EB7-A91E-CF8E3C2BFB0E}"/>
                  </a:ext>
                </a:extLst>
              </p:cNvPr>
              <p:cNvSpPr txBox="1"/>
              <p:nvPr/>
            </p:nvSpPr>
            <p:spPr>
              <a:xfrm>
                <a:off x="7618412" y="4070302"/>
                <a:ext cx="3884612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Heuristic: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a </a:t>
                </a:r>
                <a:r>
                  <a:rPr lang="de-DE" sz="2400" dirty="0" err="1"/>
                  <a:t>square</a:t>
                </a:r>
                <a:r>
                  <a:rPr lang="de-DE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F5BE49-1974-4EB7-A91E-CF8E3C2BF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412" y="4070302"/>
                <a:ext cx="3884612" cy="424732"/>
              </a:xfrm>
              <a:prstGeom prst="rect">
                <a:avLst/>
              </a:prstGeom>
              <a:blipFill>
                <a:blip r:embed="rId6"/>
                <a:stretch>
                  <a:fillRect l="-2512" t="-20290" b="-3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0EB00F-0E61-4001-8D4F-49D8D4FB8E11}"/>
                  </a:ext>
                </a:extLst>
              </p:cNvPr>
              <p:cNvSpPr txBox="1"/>
              <p:nvPr/>
            </p:nvSpPr>
            <p:spPr>
              <a:xfrm>
                <a:off x="681036" y="4851952"/>
                <a:ext cx="58674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generating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squares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0EB00F-0E61-4001-8D4F-49D8D4FB8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36" y="4851952"/>
                <a:ext cx="5867400" cy="424732"/>
              </a:xfrm>
              <a:prstGeom prst="rect">
                <a:avLst/>
              </a:prstGeom>
              <a:blipFill>
                <a:blip r:embed="rId7"/>
                <a:stretch>
                  <a:fillRect l="-1663" t="-20000" b="-3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B03678-499E-4171-ADAE-21A190EEDED9}"/>
                  </a:ext>
                </a:extLst>
              </p:cNvPr>
              <p:cNvSpPr txBox="1"/>
              <p:nvPr/>
            </p:nvSpPr>
            <p:spPr>
              <a:xfrm>
                <a:off x="681036" y="5386953"/>
                <a:ext cx="5486400" cy="475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sz="2400" dirty="0"/>
                  <a:t> such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nary>
                    <m:d>
                      <m:d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B03678-499E-4171-ADAE-21A190EED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36" y="5386953"/>
                <a:ext cx="5486400" cy="475195"/>
              </a:xfrm>
              <a:prstGeom prst="rect">
                <a:avLst/>
              </a:prstGeom>
              <a:blipFill>
                <a:blip r:embed="rId8"/>
                <a:stretch>
                  <a:fillRect l="-1778" t="-7692" b="-282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2FC530-A1F8-4ED4-9E30-79E1E7823F97}"/>
                  </a:ext>
                </a:extLst>
              </p:cNvPr>
              <p:cNvSpPr txBox="1"/>
              <p:nvPr/>
            </p:nvSpPr>
            <p:spPr>
              <a:xfrm>
                <a:off x="7618412" y="4877866"/>
                <a:ext cx="4341812" cy="425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 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a </a:t>
                </a:r>
                <a:r>
                  <a:rPr lang="de-DE" sz="2400" dirty="0" err="1"/>
                  <a:t>square</a:t>
                </a:r>
                <a:endParaRPr lang="de-DE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2FC530-A1F8-4ED4-9E30-79E1E7823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412" y="4877866"/>
                <a:ext cx="4341812" cy="425053"/>
              </a:xfrm>
              <a:prstGeom prst="rect">
                <a:avLst/>
              </a:prstGeom>
              <a:blipFill>
                <a:blip r:embed="rId9"/>
                <a:stretch>
                  <a:fillRect l="-2247" t="-150000" b="-21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7DFA31-91B9-42E5-AA94-AECBEF93EF94}"/>
                  </a:ext>
                </a:extLst>
              </p:cNvPr>
              <p:cNvSpPr txBox="1"/>
              <p:nvPr/>
            </p:nvSpPr>
            <p:spPr>
              <a:xfrm>
                <a:off x="7618412" y="5386953"/>
                <a:ext cx="3657602" cy="434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Compute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rad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7DFA31-91B9-42E5-AA94-AECBEF93E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412" y="5386953"/>
                <a:ext cx="3657602" cy="434543"/>
              </a:xfrm>
              <a:prstGeom prst="rect">
                <a:avLst/>
              </a:prstGeom>
              <a:blipFill>
                <a:blip r:embed="rId10"/>
                <a:stretch>
                  <a:fillRect l="-2667" t="-18310" b="-309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67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F51993-D8EB-434C-BD0A-3BF685A46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143000"/>
            <a:ext cx="10820404" cy="4247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Our method works particularly well with fields of the form: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AB0FC6-1448-4219-A49C-A0ADE378F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case of </a:t>
            </a:r>
            <a:r>
              <a:rPr lang="en-US" dirty="0" err="1"/>
              <a:t>multiquadratics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298E8-324A-4DDB-9FF4-61D55FA3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/>
              <a:t>Slde</a:t>
            </a:r>
            <a:r>
              <a:rPr lang="en-US" dirty="0"/>
              <a:t> </a:t>
            </a:r>
            <a:fld id="{25BA54BD-C84D-46CE-8B72-31BFB26ABA43}" type="slidenum">
              <a:rPr lang="en-US" smtClean="0"/>
              <a:pPr/>
              <a:t>11</a:t>
            </a:fld>
            <a:r>
              <a:rPr lang="en-US" dirty="0"/>
              <a:t> of 15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C4AF6C-43B0-4E8B-963D-CFD04E4822E3}"/>
                  </a:ext>
                </a:extLst>
              </p:cNvPr>
              <p:cNvSpPr txBox="1"/>
              <p:nvPr/>
            </p:nvSpPr>
            <p:spPr>
              <a:xfrm>
                <a:off x="684212" y="2345260"/>
                <a:ext cx="86106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We focused on the 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C4AF6C-43B0-4E8B-963D-CFD04E482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2345260"/>
                <a:ext cx="8610600" cy="424732"/>
              </a:xfrm>
              <a:prstGeom prst="rect">
                <a:avLst/>
              </a:prstGeom>
              <a:blipFill>
                <a:blip r:embed="rId2"/>
                <a:stretch>
                  <a:fillRect l="-1062" t="-20290" b="-3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CA1358D-5125-4CE4-9AFE-7822D46D7110}"/>
                  </a:ext>
                </a:extLst>
              </p:cNvPr>
              <p:cNvSpPr/>
              <p:nvPr/>
            </p:nvSpPr>
            <p:spPr>
              <a:xfrm>
                <a:off x="4799012" y="1676400"/>
                <a:ext cx="3783319" cy="64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ℚ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ra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ra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rad>
                          <m:r>
                            <m:rPr>
                              <m:nor/>
                            </m:rPr>
                            <a:rPr lang="de-DE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CA1358D-5125-4CE4-9AFE-7822D46D71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012" y="1676400"/>
                <a:ext cx="3783319" cy="6450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F36783-B2CF-45E4-AAFB-681A3F399185}"/>
                  </a:ext>
                </a:extLst>
              </p:cNvPr>
              <p:cNvSpPr txBox="1"/>
              <p:nvPr/>
            </p:nvSpPr>
            <p:spPr>
              <a:xfrm>
                <a:off x="1979612" y="3074131"/>
                <a:ext cx="9906000" cy="581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rad>
                    <m:groupChr>
                      <m:groupChrPr>
                        <m:chr m:val="→"/>
                        <m:pos m:val="top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rad>
                  </m:oMath>
                </a14:m>
                <a:r>
                  <a:rPr lang="de-DE" sz="2400" dirty="0"/>
                  <a:t> and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τ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rad>
                    <m:groupChr>
                      <m:groupChrPr>
                        <m:chr m:val="→"/>
                        <m:pos m:val="to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rad>
                  </m:oMath>
                </a14:m>
                <a:r>
                  <a:rPr lang="de-DE" sz="2400" dirty="0"/>
                  <a:t>, </a:t>
                </a:r>
                <a:r>
                  <a:rPr lang="de-DE" sz="2400" dirty="0" err="1"/>
                  <a:t>then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have</a:t>
                </a:r>
                <a:r>
                  <a:rPr lang="de-DE" sz="2400" dirty="0"/>
                  <a:t>: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F36783-B2CF-45E4-AAFB-681A3F399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12" y="3074131"/>
                <a:ext cx="9906000" cy="581249"/>
              </a:xfrm>
              <a:prstGeom prst="rect">
                <a:avLst/>
              </a:prstGeom>
              <a:blipFill>
                <a:blip r:embed="rId4"/>
                <a:stretch>
                  <a:fillRect l="-985" t="-4167"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2B813D-87A5-4DED-A7C6-674960047334}"/>
                  </a:ext>
                </a:extLst>
              </p:cNvPr>
              <p:cNvSpPr txBox="1"/>
              <p:nvPr/>
            </p:nvSpPr>
            <p:spPr>
              <a:xfrm>
                <a:off x="912812" y="4047242"/>
                <a:ext cx="5257800" cy="226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ra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ra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rad>
                        <m:r>
                          <m:rPr>
                            <m:nor/>
                          </m:rPr>
                          <a:rPr lang="de-DE" sz="2400" dirty="0"/>
                          <m:t> </m:t>
                        </m:r>
                      </m:e>
                    </m:d>
                  </m:oMath>
                </a14:m>
                <a:endParaRPr lang="de-DE" sz="2400" dirty="0"/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ra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b>
                            </m:sSub>
                          </m:e>
                        </m:ra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rad>
                        <m:r>
                          <m:rPr>
                            <m:nor/>
                          </m:rPr>
                          <a:rPr lang="de-DE" sz="2400" dirty="0"/>
                          <m:t> </m:t>
                        </m:r>
                      </m:e>
                    </m:d>
                  </m:oMath>
                </a14:m>
                <a:endParaRPr lang="de-DE" sz="2400" dirty="0"/>
              </a:p>
              <a:p>
                <a:pPr>
                  <a:lnSpc>
                    <a:spcPct val="90000"/>
                  </a:lnSpc>
                </a:pPr>
                <a:endParaRPr lang="de-DE" sz="2400" dirty="0"/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ra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b>
                            </m:sSub>
                          </m:e>
                        </m:ra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rad>
                        <m:r>
                          <m:rPr>
                            <m:nor/>
                          </m:rPr>
                          <a:rPr lang="de-DE" sz="2400" dirty="0"/>
                          <m:t> </m:t>
                        </m:r>
                      </m:e>
                    </m:d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2B813D-87A5-4DED-A7C6-674960047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12" y="4047242"/>
                <a:ext cx="5257800" cy="22632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2F857E-201B-4313-80B7-3485A489A6C2}"/>
                  </a:ext>
                </a:extLst>
              </p:cNvPr>
              <p:cNvSpPr txBox="1"/>
              <p:nvPr/>
            </p:nvSpPr>
            <p:spPr>
              <a:xfrm>
                <a:off x="7389812" y="4103924"/>
                <a:ext cx="33528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deg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2F857E-201B-4313-80B7-3485A489A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812" y="4103924"/>
                <a:ext cx="3352800" cy="424732"/>
              </a:xfrm>
              <a:prstGeom prst="rect">
                <a:avLst/>
              </a:prstGeom>
              <a:blipFill>
                <a:blip r:embed="rId6"/>
                <a:stretch>
                  <a:fillRect b="-18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FBA820-EE47-4121-9269-298FEE566F35}"/>
                  </a:ext>
                </a:extLst>
              </p:cNvPr>
              <p:cNvSpPr txBox="1"/>
              <p:nvPr/>
            </p:nvSpPr>
            <p:spPr>
              <a:xfrm>
                <a:off x="7298684" y="4881754"/>
                <a:ext cx="4890141" cy="1183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disc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de-DE" sz="2400" dirty="0"/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∏"/>
                        <m:subHide m:val="on"/>
                        <m:supHide m:val="on"/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de-DE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∏"/>
                            <m:subHide m:val="on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bSup>
                          </m:e>
                        </m:nary>
                      </m:e>
                    </m:nary>
                  </m:oMath>
                </a14:m>
                <a:endParaRPr lang="de-DE" sz="2400" dirty="0"/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0,1,2</m:t>
                        </m:r>
                      </m:e>
                    </m:d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FBA820-EE47-4121-9269-298FEE566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684" y="4881754"/>
                <a:ext cx="4890141" cy="1183850"/>
              </a:xfrm>
              <a:prstGeom prst="rect">
                <a:avLst/>
              </a:prstGeom>
              <a:blipFill>
                <a:blip r:embed="rId7"/>
                <a:stretch>
                  <a:fillRect l="-1621" b="-87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1A5399-3026-4D40-B880-CB15C3B30098}"/>
              </a:ext>
            </a:extLst>
          </p:cNvPr>
          <p:cNvCxnSpPr/>
          <p:nvPr/>
        </p:nvCxnSpPr>
        <p:spPr>
          <a:xfrm>
            <a:off x="6690671" y="4088009"/>
            <a:ext cx="0" cy="2236591"/>
          </a:xfrm>
          <a:prstGeom prst="line">
            <a:avLst/>
          </a:prstGeom>
          <a:ln w="254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06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88083F-CFF2-4DE7-84F4-8C5493A87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complexity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2ED36-BF2E-48DB-8D21-5B4F04F9A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/>
              <a:t>Slde</a:t>
            </a:r>
            <a:r>
              <a:rPr lang="en-US" dirty="0"/>
              <a:t> </a:t>
            </a:r>
            <a:fld id="{25BA54BD-C84D-46CE-8B72-31BFB26ABA43}" type="slidenum">
              <a:rPr lang="en-US" smtClean="0"/>
              <a:pPr/>
              <a:t>12</a:t>
            </a:fld>
            <a:r>
              <a:rPr lang="en-US" dirty="0"/>
              <a:t> of 15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59BC6-0C98-46B5-BBF6-74A64EB97AE5}"/>
              </a:ext>
            </a:extLst>
          </p:cNvPr>
          <p:cNvSpPr txBox="1"/>
          <p:nvPr/>
        </p:nvSpPr>
        <p:spPr>
          <a:xfrm>
            <a:off x="531812" y="1451694"/>
            <a:ext cx="1135221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Our algorithm relies on GRH and a heuristic on square root computation (similar to NFS)</a:t>
            </a:r>
            <a:endParaRPr lang="de-DE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58A27D-B5C2-4C78-8CC4-D51E452EE86D}"/>
              </a:ext>
            </a:extLst>
          </p:cNvPr>
          <p:cNvSpPr txBox="1"/>
          <p:nvPr/>
        </p:nvSpPr>
        <p:spPr>
          <a:xfrm>
            <a:off x="1370012" y="2537634"/>
            <a:ext cx="7848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Asymptotic complexity: </a:t>
            </a:r>
            <a:endParaRPr lang="de-DE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52CF11-E7BD-4CDA-9818-EDC86E837811}"/>
                  </a:ext>
                </a:extLst>
              </p:cNvPr>
              <p:cNvSpPr txBox="1"/>
              <p:nvPr/>
            </p:nvSpPr>
            <p:spPr>
              <a:xfrm>
                <a:off x="3481181" y="2428078"/>
                <a:ext cx="8153400" cy="517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Poly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Size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Poly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Poly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nary>
                                        <m:naryPr>
                                          <m:chr m:val="∑"/>
                                          <m:limLoc m:val="subSup"/>
                                          <m:supHide m:val="on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9"/>
                                            </m:r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/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</m:nary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rad>
                            </m:e>
                          </m:d>
                        </m:sup>
                      </m:sSup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52CF11-E7BD-4CDA-9818-EDC86E837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181" y="2428078"/>
                <a:ext cx="8153400" cy="5175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17395F-A35A-4FD5-9577-779CD7F07DBE}"/>
                  </a:ext>
                </a:extLst>
              </p:cNvPr>
              <p:cNvSpPr txBox="1"/>
              <p:nvPr/>
            </p:nvSpPr>
            <p:spPr>
              <a:xfrm>
                <a:off x="554084" y="4237297"/>
                <a:ext cx="11329942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b="1" dirty="0"/>
                  <a:t>Corrolary</a:t>
                </a:r>
                <a:r>
                  <a:rPr lang="en-US" sz="2400" dirty="0"/>
                  <a:t>: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</m:nary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</m:func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for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some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class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group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computation</a:t>
                </a:r>
                <a:r>
                  <a:rPr lang="de-DE" sz="2400" dirty="0"/>
                  <a:t>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17395F-A35A-4FD5-9577-779CD7F07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84" y="4237297"/>
                <a:ext cx="11329942" cy="424732"/>
              </a:xfrm>
              <a:prstGeom prst="rect">
                <a:avLst/>
              </a:prstGeom>
              <a:blipFill>
                <a:blip r:embed="rId3"/>
                <a:stretch>
                  <a:fillRect l="-861" t="-150000" b="-21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37D477-9C28-40B3-A7D3-799CE48DFDE8}"/>
                  </a:ext>
                </a:extLst>
              </p:cNvPr>
              <p:cNvSpPr txBox="1"/>
              <p:nvPr/>
            </p:nvSpPr>
            <p:spPr>
              <a:xfrm>
                <a:off x="560135" y="5058101"/>
                <a:ext cx="9067800" cy="696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b="1" dirty="0"/>
                  <a:t>Comparison</a:t>
                </a:r>
                <a:r>
                  <a:rPr lang="en-US" sz="2400" dirty="0"/>
                  <a:t>: best known method with complexity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</m:func>
                              </m:e>
                            </m:rad>
                          </m:e>
                        </m:d>
                      </m:e>
                    </m:d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37D477-9C28-40B3-A7D3-799CE48DF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35" y="5058101"/>
                <a:ext cx="9067800" cy="696409"/>
              </a:xfrm>
              <a:prstGeom prst="rect">
                <a:avLst/>
              </a:prstGeom>
              <a:blipFill>
                <a:blip r:embed="rId5"/>
                <a:stretch>
                  <a:fillRect l="-10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816DBF2-050C-4711-9AC3-F978BCEC616B}"/>
              </a:ext>
            </a:extLst>
          </p:cNvPr>
          <p:cNvSpPr/>
          <p:nvPr/>
        </p:nvSpPr>
        <p:spPr>
          <a:xfrm>
            <a:off x="1293812" y="2188711"/>
            <a:ext cx="9296400" cy="1316489"/>
          </a:xfrm>
          <a:prstGeom prst="roundRect">
            <a:avLst/>
          </a:prstGeom>
          <a:noFill/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F74FF4-ABD6-4A61-AC52-A8AE1804A69A}"/>
              </a:ext>
            </a:extLst>
          </p:cNvPr>
          <p:cNvSpPr txBox="1"/>
          <p:nvPr/>
        </p:nvSpPr>
        <p:spPr>
          <a:xfrm>
            <a:off x="9904412" y="5193939"/>
            <a:ext cx="1371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B</a:t>
            </a:r>
            <a:r>
              <a:rPr lang="en-US" sz="2400" dirty="0"/>
              <a:t>10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21072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2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8EF01E-4C88-4800-A573-426339D49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results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F52BB-A935-45B4-8998-AAC5F20C9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/>
              <a:t>Slde</a:t>
            </a:r>
            <a:r>
              <a:rPr lang="en-US" dirty="0"/>
              <a:t> </a:t>
            </a:r>
            <a:fld id="{25BA54BD-C84D-46CE-8B72-31BFB26ABA43}" type="slidenum">
              <a:rPr lang="en-US" smtClean="0"/>
              <a:pPr/>
              <a:t>13</a:t>
            </a:fld>
            <a:r>
              <a:rPr lang="en-US" dirty="0"/>
              <a:t> of 15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95CDCC-B17F-46E5-BB8D-CC271C7A6E54}"/>
                  </a:ext>
                </a:extLst>
              </p:cNvPr>
              <p:cNvSpPr txBox="1"/>
              <p:nvPr/>
            </p:nvSpPr>
            <p:spPr>
              <a:xfrm>
                <a:off x="836612" y="1524000"/>
                <a:ext cx="9220200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=5,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17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29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37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de-DE" sz="2400" dirty="0"/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ℚ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ra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ra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  <m:r>
                            <m:rPr>
                              <m:nor/>
                            </m:rPr>
                            <a:rPr lang="de-DE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95CDCC-B17F-46E5-BB8D-CC271C7A6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12" y="1524000"/>
                <a:ext cx="9220200" cy="922176"/>
              </a:xfrm>
              <a:prstGeom prst="rect">
                <a:avLst/>
              </a:prstGeom>
              <a:blipFill>
                <a:blip r:embed="rId2"/>
                <a:stretch>
                  <a:fillRect l="-991" t="-92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C9D9267-CA19-49CC-B360-49B7EAF997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5989064"/>
                  </p:ext>
                </p:extLst>
              </p:nvPr>
            </p:nvGraphicFramePr>
            <p:xfrm>
              <a:off x="989012" y="3108960"/>
              <a:ext cx="10591800" cy="2495805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379305">
                      <a:extLst>
                        <a:ext uri="{9D8B030D-6E8A-4147-A177-3AD203B41FA5}">
                          <a16:colId xmlns:a16="http://schemas.microsoft.com/office/drawing/2014/main" val="4181218165"/>
                        </a:ext>
                      </a:extLst>
                    </a:gridCol>
                    <a:gridCol w="992295">
                      <a:extLst>
                        <a:ext uri="{9D8B030D-6E8A-4147-A177-3AD203B41FA5}">
                          <a16:colId xmlns:a16="http://schemas.microsoft.com/office/drawing/2014/main" val="1926990247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4047521777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499374860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3555950493"/>
                        </a:ext>
                      </a:extLst>
                    </a:gridCol>
                    <a:gridCol w="6019800">
                      <a:extLst>
                        <a:ext uri="{9D8B030D-6E8A-4147-A177-3AD203B41FA5}">
                          <a16:colId xmlns:a16="http://schemas.microsoft.com/office/drawing/2014/main" val="31265110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ℚ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Magma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Sage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This work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Cl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16949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1.4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99.9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Trivial 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75800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16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12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0.91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648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de-D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43731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32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3615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77.7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5027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de-D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de-D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Sup>
                                  <m:sSub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79953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64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&gt;8.5.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4.0.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p>
                                </m:sSubSup>
                                <m:r>
                                  <a:rPr lang="de-D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Sup>
                                  <m:sSub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16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48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240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55402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128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5.42.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bSup>
                                <m:r>
                                  <a:rPr lang="de-D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Sup>
                                  <m:sSub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16</m:t>
                                    </m:r>
                                  </m:sup>
                                </m:sSubSup>
                                <m:r>
                                  <a:rPr lang="de-D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Sup>
                                  <m:sSub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13</m:t>
                                    </m:r>
                                  </m:sup>
                                </m:sSubSup>
                                <m:r>
                                  <a:rPr lang="de-D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Sup>
                                  <m:sSub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16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de-D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Sup>
                                  <m:sSub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48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bSup>
                                <m:r>
                                  <a:rPr lang="de-D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Sup>
                                  <m:sSub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96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r>
                                  <a:rPr lang="de-D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480</m:t>
                                    </m:r>
                                  </m:sub>
                                </m:sSub>
                                <m:r>
                                  <a:rPr lang="de-D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960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8400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C9D9267-CA19-49CC-B360-49B7EAF997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5989064"/>
                  </p:ext>
                </p:extLst>
              </p:nvPr>
            </p:nvGraphicFramePr>
            <p:xfrm>
              <a:off x="989012" y="3108960"/>
              <a:ext cx="10591800" cy="2495805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379305">
                      <a:extLst>
                        <a:ext uri="{9D8B030D-6E8A-4147-A177-3AD203B41FA5}">
                          <a16:colId xmlns:a16="http://schemas.microsoft.com/office/drawing/2014/main" val="4181218165"/>
                        </a:ext>
                      </a:extLst>
                    </a:gridCol>
                    <a:gridCol w="992295">
                      <a:extLst>
                        <a:ext uri="{9D8B030D-6E8A-4147-A177-3AD203B41FA5}">
                          <a16:colId xmlns:a16="http://schemas.microsoft.com/office/drawing/2014/main" val="1926990247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4047521777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499374860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3555950493"/>
                        </a:ext>
                      </a:extLst>
                    </a:gridCol>
                    <a:gridCol w="6019800">
                      <a:extLst>
                        <a:ext uri="{9D8B030D-6E8A-4147-A177-3AD203B41FA5}">
                          <a16:colId xmlns:a16="http://schemas.microsoft.com/office/drawing/2014/main" val="3126511079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38037" t="-4762" r="-929448" b="-3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Magma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Sage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This work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75911" t="-4762" r="-202" b="-303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16949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1.4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99.9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Trivial 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75800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16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12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0.91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648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75911" t="-280328" r="-202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4373108"/>
                      </a:ext>
                    </a:extLst>
                  </a:tr>
                  <a:tr h="37014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32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3615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77.7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5027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75911" t="-380328" r="-202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7995328"/>
                      </a:ext>
                    </a:extLst>
                  </a:tr>
                  <a:tr h="37090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64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207487" t="-480328" r="-622995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328571" t="-480328" r="-565714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75911" t="-480328" r="-202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5540249"/>
                      </a:ext>
                    </a:extLst>
                  </a:tr>
                  <a:tr h="37299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128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328571" t="-580328" r="-565714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75911" t="-580328" r="-202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38400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950D761-4F72-4425-9709-A49333D439D9}"/>
              </a:ext>
            </a:extLst>
          </p:cNvPr>
          <p:cNvSpPr txBox="1"/>
          <p:nvPr/>
        </p:nvSpPr>
        <p:spPr>
          <a:xfrm>
            <a:off x="912812" y="5943600"/>
            <a:ext cx="4343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Time in CPU sec.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962101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8ECD03-5D22-4D17-B16E-A6FE8434B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 further directions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AAD6E-0224-4392-AF5F-74CEA9C1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/>
              <a:t>Slde</a:t>
            </a:r>
            <a:r>
              <a:rPr lang="en-US" dirty="0"/>
              <a:t> </a:t>
            </a:r>
            <a:fld id="{25BA54BD-C84D-46CE-8B72-31BFB26ABA43}" type="slidenum">
              <a:rPr lang="en-US" smtClean="0"/>
              <a:pPr/>
              <a:t>14</a:t>
            </a:fld>
            <a:r>
              <a:rPr lang="en-US" dirty="0"/>
              <a:t> of 15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E078FB-2D29-40E9-A021-21514F6E1D48}"/>
              </a:ext>
            </a:extLst>
          </p:cNvPr>
          <p:cNvSpPr txBox="1"/>
          <p:nvPr/>
        </p:nvSpPr>
        <p:spPr>
          <a:xfrm>
            <a:off x="851877" y="2928069"/>
            <a:ext cx="71628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Extension to other classes of number fields.</a:t>
            </a:r>
            <a:endParaRPr lang="de-DE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46E79-020F-4681-AD02-6AAFC15D9E55}"/>
              </a:ext>
            </a:extLst>
          </p:cNvPr>
          <p:cNvSpPr txBox="1"/>
          <p:nvPr/>
        </p:nvSpPr>
        <p:spPr>
          <a:xfrm>
            <a:off x="842839" y="4147269"/>
            <a:ext cx="8153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Efficient parallel implementation of the S-unit computation</a:t>
            </a:r>
            <a:endParaRPr lang="de-DE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44769A-0683-4F8E-BFD8-F0747ADE7E80}"/>
              </a:ext>
            </a:extLst>
          </p:cNvPr>
          <p:cNvSpPr txBox="1"/>
          <p:nvPr/>
        </p:nvSpPr>
        <p:spPr>
          <a:xfrm>
            <a:off x="842839" y="1708869"/>
            <a:ext cx="6858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Application to other problems than class groups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87338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D223FD-820C-45F1-A37C-A3CB9BE60E6B}"/>
              </a:ext>
            </a:extLst>
          </p:cNvPr>
          <p:cNvSpPr txBox="1"/>
          <p:nvPr/>
        </p:nvSpPr>
        <p:spPr>
          <a:xfrm>
            <a:off x="608012" y="2743200"/>
            <a:ext cx="108204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i="1" dirty="0">
                <a:latin typeface="Bradley Hand ITC" panose="03070402050302030203" pitchFamily="66" charset="0"/>
              </a:rPr>
              <a:t>Thank you for your attention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AEADD-C4EF-4EB9-B203-100F5E19C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5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7B6A3E-B70F-41C8-90E7-19A3781A2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contribution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27CB5-9277-4077-9A77-DB04BFE68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/>
              <a:t>Slde</a:t>
            </a:r>
            <a:r>
              <a:rPr lang="en-US" dirty="0"/>
              <a:t> </a:t>
            </a:r>
            <a:fld id="{25BA54BD-C84D-46CE-8B72-31BFB26ABA43}" type="slidenum">
              <a:rPr lang="en-US" smtClean="0"/>
              <a:pPr/>
              <a:t>2</a:t>
            </a:fld>
            <a:r>
              <a:rPr lang="en-US" dirty="0"/>
              <a:t> of 15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FC1DAC-18C8-4251-97DB-498FB97CD731}"/>
                  </a:ext>
                </a:extLst>
              </p:cNvPr>
              <p:cNvSpPr txBox="1"/>
              <p:nvPr/>
            </p:nvSpPr>
            <p:spPr>
              <a:xfrm>
                <a:off x="654048" y="1341280"/>
                <a:ext cx="11002963" cy="603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ra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ra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rad>
                        <m:r>
                          <m:rPr>
                            <m:nor/>
                          </m:rPr>
                          <a:rPr lang="de-DE" sz="2400" dirty="0"/>
                          <m:t> </m:t>
                        </m:r>
                      </m:e>
                    </m:d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for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a </a:t>
                </a:r>
                <a:r>
                  <a:rPr lang="de-DE" sz="2400" dirty="0" err="1"/>
                  <a:t>set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non </a:t>
                </a:r>
                <a:r>
                  <a:rPr lang="de-DE" sz="2400" dirty="0" err="1"/>
                  <a:t>zero</a:t>
                </a:r>
                <a:r>
                  <a:rPr lang="de-DE" sz="2400" dirty="0"/>
                  <a:t> prime </a:t>
                </a:r>
                <a:r>
                  <a:rPr lang="de-DE" sz="2400" dirty="0" err="1"/>
                  <a:t>ideals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FC1DAC-18C8-4251-97DB-498FB97CD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48" y="1341280"/>
                <a:ext cx="11002963" cy="603563"/>
              </a:xfrm>
              <a:prstGeom prst="rect">
                <a:avLst/>
              </a:prstGeom>
              <a:blipFill>
                <a:blip r:embed="rId2"/>
                <a:stretch>
                  <a:fillRect l="-831" b="-80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5DB1E3-EB3B-46A3-AD14-7F32FE213320}"/>
                  </a:ext>
                </a:extLst>
              </p:cNvPr>
              <p:cNvSpPr txBox="1"/>
              <p:nvPr/>
            </p:nvSpPr>
            <p:spPr>
              <a:xfrm>
                <a:off x="2741612" y="2609022"/>
                <a:ext cx="7848600" cy="1421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We propose </a:t>
                </a:r>
                <a:r>
                  <a:rPr lang="en-US" sz="2400"/>
                  <a:t>efficient algorithms </a:t>
                </a:r>
                <a:r>
                  <a:rPr lang="en-US" sz="2400" dirty="0"/>
                  <a:t>for computing: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ideal class group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/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S-class group of K.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S-unit group of K</a:t>
                </a:r>
                <a:endParaRPr lang="de-DE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5DB1E3-EB3B-46A3-AD14-7F32FE213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12" y="2609022"/>
                <a:ext cx="7848600" cy="1421928"/>
              </a:xfrm>
              <a:prstGeom prst="rect">
                <a:avLst/>
              </a:prstGeom>
              <a:blipFill>
                <a:blip r:embed="rId3"/>
                <a:stretch>
                  <a:fillRect l="-1243" t="-6009" b="-90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109688-5F12-45C2-843B-83AB846CF16C}"/>
              </a:ext>
            </a:extLst>
          </p:cNvPr>
          <p:cNvSpPr/>
          <p:nvPr/>
        </p:nvSpPr>
        <p:spPr>
          <a:xfrm>
            <a:off x="2589212" y="2485611"/>
            <a:ext cx="6477000" cy="1752600"/>
          </a:xfrm>
          <a:prstGeom prst="roundRect">
            <a:avLst/>
          </a:prstGeom>
          <a:noFill/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3C5169-2820-4C50-9AA3-0718FD4DD394}"/>
              </a:ext>
            </a:extLst>
          </p:cNvPr>
          <p:cNvSpPr txBox="1"/>
          <p:nvPr/>
        </p:nvSpPr>
        <p:spPr>
          <a:xfrm>
            <a:off x="912812" y="5082803"/>
            <a:ext cx="10134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We use a recursive strategy for computing the S-unit group, and then derive the (S)-class group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08364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F66B53C-5BCA-4E76-A5FB-F831E793D0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4212" y="1142999"/>
                <a:ext cx="11049000" cy="144780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be a number field with maximal 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. We describe algorithms for computing</a:t>
                </a:r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Fractional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ideals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Principal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fractional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ideals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F66B53C-5BCA-4E76-A5FB-F831E793D0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1142999"/>
                <a:ext cx="11049000" cy="1447801"/>
              </a:xfrm>
              <a:blipFill>
                <a:blip r:embed="rId2"/>
                <a:stretch>
                  <a:fillRect l="-827" t="-5462" r="-386" b="-37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5250A44-5BFE-437A-8500-4F049CEB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C18DB8-8A9B-4E8F-8A7D-0C55E0EA3276}"/>
                  </a:ext>
                </a:extLst>
              </p:cNvPr>
              <p:cNvSpPr txBox="1"/>
              <p:nvPr/>
            </p:nvSpPr>
            <p:spPr>
              <a:xfrm>
                <a:off x="3198812" y="2737568"/>
                <a:ext cx="57912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2"/>
                    </a:solidFill>
                  </a:rPr>
                  <a:t>What do we mean by “computing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𝐶𝑙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” 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C18DB8-8A9B-4E8F-8A7D-0C55E0EA3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812" y="2737568"/>
                <a:ext cx="5791200" cy="424732"/>
              </a:xfrm>
              <a:prstGeom prst="rect">
                <a:avLst/>
              </a:prstGeom>
              <a:blipFill>
                <a:blip r:embed="rId3"/>
                <a:stretch>
                  <a:fillRect l="-1684" t="-20000" b="-3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4DA6F6-0812-4DB1-867E-F9C5A83AED9B}"/>
                  </a:ext>
                </a:extLst>
              </p:cNvPr>
              <p:cNvSpPr txBox="1"/>
              <p:nvPr/>
            </p:nvSpPr>
            <p:spPr>
              <a:xfrm>
                <a:off x="684212" y="3733800"/>
                <a:ext cx="92202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b="1" dirty="0"/>
                  <a:t>Typically</a:t>
                </a:r>
                <a:r>
                  <a:rPr lang="en-US" sz="2400" dirty="0"/>
                  <a:t>: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f>
                      <m:fPr>
                        <m:type m:val="li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… ×</m:t>
                    </m:r>
                    <m:f>
                      <m:fPr>
                        <m:type m:val="li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4DA6F6-0812-4DB1-867E-F9C5A83AE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3733800"/>
                <a:ext cx="9220200" cy="424732"/>
              </a:xfrm>
              <a:prstGeom prst="rect">
                <a:avLst/>
              </a:prstGeom>
              <a:blipFill>
                <a:blip r:embed="rId4"/>
                <a:stretch>
                  <a:fillRect l="-991" t="-146377" b="-2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669F06-33C8-42D9-9EA1-DB009F6DB656}"/>
                  </a:ext>
                </a:extLst>
              </p:cNvPr>
              <p:cNvSpPr txBox="1"/>
              <p:nvPr/>
            </p:nvSpPr>
            <p:spPr>
              <a:xfrm>
                <a:off x="684212" y="4572000"/>
                <a:ext cx="103632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b="1" dirty="0"/>
                  <a:t>Better</a:t>
                </a:r>
                <a:r>
                  <a:rPr lang="en-US" sz="2400" dirty="0"/>
                  <a:t>: Find fractional ideals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𝔤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… ×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669F06-33C8-42D9-9EA1-DB009F6DB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4572000"/>
                <a:ext cx="10363200" cy="424732"/>
              </a:xfrm>
              <a:prstGeom prst="rect">
                <a:avLst/>
              </a:prstGeom>
              <a:blipFill>
                <a:blip r:embed="rId5"/>
                <a:stretch>
                  <a:fillRect l="-882" t="-20000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0152BA-FB7E-486C-9D58-E893486A96CD}"/>
                  </a:ext>
                </a:extLst>
              </p:cNvPr>
              <p:cNvSpPr txBox="1"/>
              <p:nvPr/>
            </p:nvSpPr>
            <p:spPr>
              <a:xfrm>
                <a:off x="684212" y="5301532"/>
                <a:ext cx="8458200" cy="522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b="1" dirty="0"/>
                  <a:t>Even better</a:t>
                </a:r>
                <a:r>
                  <a:rPr lang="en-US" sz="2400" dirty="0"/>
                  <a:t>: Get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0152BA-FB7E-486C-9D58-E893486A9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5301532"/>
                <a:ext cx="8458200" cy="522002"/>
              </a:xfrm>
              <a:prstGeom prst="rect">
                <a:avLst/>
              </a:prstGeom>
              <a:blipFill>
                <a:blip r:embed="rId6"/>
                <a:stretch>
                  <a:fillRect l="-1081" t="-470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CE286-6976-47FF-8F47-4F04F545D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/>
              <a:t>Slde</a:t>
            </a:r>
            <a:r>
              <a:rPr lang="en-US" dirty="0"/>
              <a:t> </a:t>
            </a:r>
            <a:fld id="{25BA54BD-C84D-46CE-8B72-31BFB26ABA43}" type="slidenum">
              <a:rPr lang="en-US" smtClean="0"/>
              <a:pPr/>
              <a:t>3</a:t>
            </a:fld>
            <a:r>
              <a:rPr lang="en-US" dirty="0"/>
              <a:t> of 15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85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B7B76-02F1-4FDE-A5FE-35F3B3CB6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various computational problems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E9E99-3042-455B-9D6F-310215AA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/>
              <a:t>Slde</a:t>
            </a:r>
            <a:r>
              <a:rPr lang="en-US" dirty="0"/>
              <a:t> </a:t>
            </a:r>
            <a:fld id="{25BA54BD-C84D-46CE-8B72-31BFB26ABA43}" type="slidenum">
              <a:rPr lang="en-US" smtClean="0"/>
              <a:pPr/>
              <a:t>4</a:t>
            </a:fld>
            <a:r>
              <a:rPr lang="en-US" dirty="0"/>
              <a:t> of 15</a:t>
            </a:r>
            <a:endParaRPr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DCD8C1-4292-44AA-B536-0504D9D98020}"/>
              </a:ext>
            </a:extLst>
          </p:cNvPr>
          <p:cNvSpPr/>
          <p:nvPr/>
        </p:nvSpPr>
        <p:spPr>
          <a:xfrm>
            <a:off x="4494212" y="1371600"/>
            <a:ext cx="2362200" cy="685800"/>
          </a:xfrm>
          <a:prstGeom prst="roundRect">
            <a:avLst/>
          </a:prstGeom>
          <a:solidFill>
            <a:srgbClr val="00B0F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46DF69-39B5-445D-A246-B40CAC65AB91}"/>
              </a:ext>
            </a:extLst>
          </p:cNvPr>
          <p:cNvSpPr txBox="1"/>
          <p:nvPr/>
        </p:nvSpPr>
        <p:spPr>
          <a:xfrm>
            <a:off x="4837112" y="1502134"/>
            <a:ext cx="20193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S-unit group</a:t>
            </a:r>
            <a:endParaRPr lang="de-DE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F048E9-4D7C-49D7-92A6-E32D9C5A71F3}"/>
              </a:ext>
            </a:extLst>
          </p:cNvPr>
          <p:cNvSpPr/>
          <p:nvPr/>
        </p:nvSpPr>
        <p:spPr>
          <a:xfrm>
            <a:off x="338746" y="2967181"/>
            <a:ext cx="2362200" cy="685800"/>
          </a:xfrm>
          <a:prstGeom prst="roundRect">
            <a:avLst/>
          </a:prstGeom>
          <a:solidFill>
            <a:srgbClr val="00B0F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CEB984-647D-40EE-A10E-28627F3FE17E}"/>
              </a:ext>
            </a:extLst>
          </p:cNvPr>
          <p:cNvSpPr txBox="1"/>
          <p:nvPr/>
        </p:nvSpPr>
        <p:spPr>
          <a:xfrm>
            <a:off x="681646" y="3097715"/>
            <a:ext cx="20193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Class group</a:t>
            </a:r>
            <a:endParaRPr lang="de-DE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C7BD4E-79F3-4732-8B08-429EA5BA1353}"/>
              </a:ext>
            </a:extLst>
          </p:cNvPr>
          <p:cNvSpPr/>
          <p:nvPr/>
        </p:nvSpPr>
        <p:spPr>
          <a:xfrm>
            <a:off x="3117729" y="2967181"/>
            <a:ext cx="2833688" cy="695352"/>
          </a:xfrm>
          <a:prstGeom prst="roundRect">
            <a:avLst/>
          </a:prstGeom>
          <a:solidFill>
            <a:srgbClr val="00B0F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77201D-1B72-4040-B804-F552AC7B6AEC}"/>
              </a:ext>
            </a:extLst>
          </p:cNvPr>
          <p:cNvSpPr txBox="1"/>
          <p:nvPr/>
        </p:nvSpPr>
        <p:spPr>
          <a:xfrm>
            <a:off x="3184770" y="3120757"/>
            <a:ext cx="314325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Discrete Log in Cl(K)</a:t>
            </a:r>
            <a:endParaRPr lang="de-DE" sz="2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01FB5D-C20E-4816-82D7-3D0BCCF6E6AB}"/>
              </a:ext>
            </a:extLst>
          </p:cNvPr>
          <p:cNvSpPr/>
          <p:nvPr/>
        </p:nvSpPr>
        <p:spPr>
          <a:xfrm>
            <a:off x="9487879" y="2869241"/>
            <a:ext cx="2362200" cy="962625"/>
          </a:xfrm>
          <a:prstGeom prst="roundRect">
            <a:avLst/>
          </a:prstGeom>
          <a:solidFill>
            <a:srgbClr val="00B0F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844579-FBD7-4193-BD7B-7EB26BA378CA}"/>
              </a:ext>
            </a:extLst>
          </p:cNvPr>
          <p:cNvSpPr txBox="1"/>
          <p:nvPr/>
        </p:nvSpPr>
        <p:spPr>
          <a:xfrm>
            <a:off x="9754579" y="2999775"/>
            <a:ext cx="20193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Relative norm equations</a:t>
            </a:r>
            <a:endParaRPr lang="de-DE" sz="24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4221E0-F98E-4753-B5B3-A40B27EEDE9F}"/>
              </a:ext>
            </a:extLst>
          </p:cNvPr>
          <p:cNvSpPr/>
          <p:nvPr/>
        </p:nvSpPr>
        <p:spPr>
          <a:xfrm>
            <a:off x="1903412" y="4777866"/>
            <a:ext cx="2362200" cy="685800"/>
          </a:xfrm>
          <a:prstGeom prst="roundRect">
            <a:avLst/>
          </a:prstGeom>
          <a:solidFill>
            <a:srgbClr val="00B0F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4324AC-ED21-44C9-9D29-92A4277A6EF0}"/>
              </a:ext>
            </a:extLst>
          </p:cNvPr>
          <p:cNvSpPr txBox="1"/>
          <p:nvPr/>
        </p:nvSpPr>
        <p:spPr>
          <a:xfrm>
            <a:off x="2246312" y="4908400"/>
            <a:ext cx="20193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S-class group</a:t>
            </a:r>
            <a:endParaRPr lang="de-DE" sz="24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3E6247-9CA4-44DB-9805-BCEB1C812A82}"/>
              </a:ext>
            </a:extLst>
          </p:cNvPr>
          <p:cNvSpPr/>
          <p:nvPr/>
        </p:nvSpPr>
        <p:spPr>
          <a:xfrm>
            <a:off x="6510218" y="2856569"/>
            <a:ext cx="2549889" cy="1043541"/>
          </a:xfrm>
          <a:prstGeom prst="roundRect">
            <a:avLst/>
          </a:prstGeom>
          <a:solidFill>
            <a:srgbClr val="00B0F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3C6BFF-2237-45B0-9A8F-D61A879BDC0E}"/>
              </a:ext>
            </a:extLst>
          </p:cNvPr>
          <p:cNvSpPr txBox="1"/>
          <p:nvPr/>
        </p:nvSpPr>
        <p:spPr>
          <a:xfrm>
            <a:off x="6670433" y="3015070"/>
            <a:ext cx="26352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Generators of principal ideals</a:t>
            </a:r>
            <a:endParaRPr lang="de-DE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CAFA6F-65F7-40E4-BAEE-D0F2B2AB4F09}"/>
              </a:ext>
            </a:extLst>
          </p:cNvPr>
          <p:cNvSpPr txBox="1"/>
          <p:nvPr/>
        </p:nvSpPr>
        <p:spPr>
          <a:xfrm>
            <a:off x="1533158" y="1502134"/>
            <a:ext cx="142630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This work</a:t>
            </a:r>
            <a:endParaRPr lang="de-DE" sz="24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026C748-7B78-407F-A51A-4678222ABDC2}"/>
              </a:ext>
            </a:extLst>
          </p:cNvPr>
          <p:cNvCxnSpPr>
            <a:cxnSpLocks/>
          </p:cNvCxnSpPr>
          <p:nvPr/>
        </p:nvCxnSpPr>
        <p:spPr>
          <a:xfrm>
            <a:off x="3184770" y="1714500"/>
            <a:ext cx="1023692" cy="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3BDF94E-4A9A-4A02-A95E-591D4BA30EE2}"/>
              </a:ext>
            </a:extLst>
          </p:cNvPr>
          <p:cNvSpPr txBox="1"/>
          <p:nvPr/>
        </p:nvSpPr>
        <p:spPr>
          <a:xfrm>
            <a:off x="227012" y="6079249"/>
            <a:ext cx="183332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D. Simon 99</a:t>
            </a:r>
            <a:endParaRPr lang="de-DE" sz="24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1E86722-874F-4451-B837-4E74A771F022}"/>
              </a:ext>
            </a:extLst>
          </p:cNvPr>
          <p:cNvCxnSpPr/>
          <p:nvPr/>
        </p:nvCxnSpPr>
        <p:spPr>
          <a:xfrm flipV="1">
            <a:off x="1446212" y="5585300"/>
            <a:ext cx="383566" cy="38100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1FD5522-DF4B-4F38-9413-653B1DC29CC4}"/>
              </a:ext>
            </a:extLst>
          </p:cNvPr>
          <p:cNvCxnSpPr>
            <a:cxnSpLocks/>
          </p:cNvCxnSpPr>
          <p:nvPr/>
        </p:nvCxnSpPr>
        <p:spPr>
          <a:xfrm flipH="1">
            <a:off x="2060334" y="2210976"/>
            <a:ext cx="2534565" cy="456024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200930E-9599-42C6-950A-5E7BEC6BD6B1}"/>
              </a:ext>
            </a:extLst>
          </p:cNvPr>
          <p:cNvCxnSpPr/>
          <p:nvPr/>
        </p:nvCxnSpPr>
        <p:spPr>
          <a:xfrm>
            <a:off x="5484812" y="2269392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0EAB57-5ADF-4526-92FE-AA2FEA18F10D}"/>
              </a:ext>
            </a:extLst>
          </p:cNvPr>
          <p:cNvCxnSpPr>
            <a:cxnSpLocks/>
          </p:cNvCxnSpPr>
          <p:nvPr/>
        </p:nvCxnSpPr>
        <p:spPr>
          <a:xfrm>
            <a:off x="6291263" y="2256891"/>
            <a:ext cx="685800" cy="457200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17A0375-ED9C-44E8-8437-AAB82048608C}"/>
              </a:ext>
            </a:extLst>
          </p:cNvPr>
          <p:cNvCxnSpPr>
            <a:cxnSpLocks/>
          </p:cNvCxnSpPr>
          <p:nvPr/>
        </p:nvCxnSpPr>
        <p:spPr>
          <a:xfrm>
            <a:off x="6977063" y="2256891"/>
            <a:ext cx="3232149" cy="393501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22D2BA7-197A-413E-91CB-72D8AED151FD}"/>
              </a:ext>
            </a:extLst>
          </p:cNvPr>
          <p:cNvCxnSpPr>
            <a:cxnSpLocks/>
          </p:cNvCxnSpPr>
          <p:nvPr/>
        </p:nvCxnSpPr>
        <p:spPr>
          <a:xfrm flipH="1">
            <a:off x="3327616" y="3897289"/>
            <a:ext cx="1028091" cy="685486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40A217C-9161-450D-B369-D87CC23207C7}"/>
              </a:ext>
            </a:extLst>
          </p:cNvPr>
          <p:cNvCxnSpPr>
            <a:cxnSpLocks/>
          </p:cNvCxnSpPr>
          <p:nvPr/>
        </p:nvCxnSpPr>
        <p:spPr>
          <a:xfrm>
            <a:off x="1873589" y="3883549"/>
            <a:ext cx="1208453" cy="712967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4BFB67E-1F31-4B2A-B138-278FB6D2A9B5}"/>
              </a:ext>
            </a:extLst>
          </p:cNvPr>
          <p:cNvSpPr txBox="1"/>
          <p:nvPr/>
        </p:nvSpPr>
        <p:spPr>
          <a:xfrm>
            <a:off x="9976706" y="4777866"/>
            <a:ext cx="183332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D. Simon 99</a:t>
            </a:r>
            <a:endParaRPr lang="de-DE" sz="2400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EB61F03-5213-4C14-9EC7-3C29556BB01E}"/>
              </a:ext>
            </a:extLst>
          </p:cNvPr>
          <p:cNvCxnSpPr>
            <a:cxnSpLocks/>
          </p:cNvCxnSpPr>
          <p:nvPr/>
        </p:nvCxnSpPr>
        <p:spPr>
          <a:xfrm flipH="1" flipV="1">
            <a:off x="10895012" y="4050715"/>
            <a:ext cx="300894" cy="614202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B299171-FA6A-4A5B-AEE8-859BADB4F1E1}"/>
              </a:ext>
            </a:extLst>
          </p:cNvPr>
          <p:cNvSpPr/>
          <p:nvPr/>
        </p:nvSpPr>
        <p:spPr>
          <a:xfrm>
            <a:off x="6523643" y="4777866"/>
            <a:ext cx="2635247" cy="807434"/>
          </a:xfrm>
          <a:prstGeom prst="roundRect">
            <a:avLst/>
          </a:prstGeom>
          <a:solidFill>
            <a:srgbClr val="00B0F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2477D0F-1729-42D8-88C0-1284A182FEF8}"/>
              </a:ext>
            </a:extLst>
          </p:cNvPr>
          <p:cNvSpPr txBox="1"/>
          <p:nvPr/>
        </p:nvSpPr>
        <p:spPr>
          <a:xfrm>
            <a:off x="6510218" y="4931134"/>
            <a:ext cx="30434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Crypto applications</a:t>
            </a:r>
            <a:endParaRPr lang="de-DE" sz="2400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02B7B2E-E21B-4F62-AEB1-C12E3F4F2CB0}"/>
              </a:ext>
            </a:extLst>
          </p:cNvPr>
          <p:cNvCxnSpPr>
            <a:cxnSpLocks/>
          </p:cNvCxnSpPr>
          <p:nvPr/>
        </p:nvCxnSpPr>
        <p:spPr>
          <a:xfrm>
            <a:off x="7694612" y="4057130"/>
            <a:ext cx="0" cy="480318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F8DE398-25DC-4D6A-BF7D-D704D433A89A}"/>
              </a:ext>
            </a:extLst>
          </p:cNvPr>
          <p:cNvSpPr txBox="1"/>
          <p:nvPr/>
        </p:nvSpPr>
        <p:spPr>
          <a:xfrm>
            <a:off x="5675311" y="6079249"/>
            <a:ext cx="560069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CDPR16,CDW17,</a:t>
            </a:r>
            <a:r>
              <a:rPr lang="en-US" sz="2400" dirty="0">
                <a:solidFill>
                  <a:srgbClr val="FF0000"/>
                </a:solidFill>
              </a:rPr>
              <a:t>B</a:t>
            </a:r>
            <a:r>
              <a:rPr lang="en-US" sz="2400" dirty="0"/>
              <a:t>EGFK17,BBdVLvV17,…</a:t>
            </a:r>
            <a:endParaRPr lang="de-DE" sz="2400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CDC6CAF-2875-4ED1-A95A-D18073E42D43}"/>
              </a:ext>
            </a:extLst>
          </p:cNvPr>
          <p:cNvCxnSpPr>
            <a:cxnSpLocks/>
          </p:cNvCxnSpPr>
          <p:nvPr/>
        </p:nvCxnSpPr>
        <p:spPr>
          <a:xfrm flipV="1">
            <a:off x="7787597" y="5773505"/>
            <a:ext cx="0" cy="305744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05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/>
      <p:bldP spid="21" grpId="0"/>
      <p:bldP spid="39" grpId="0"/>
      <p:bldP spid="42" grpId="0" animBg="1"/>
      <p:bldP spid="43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1CF9F52-B0D0-4BEB-8066-757655C489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4211" y="1142998"/>
                <a:ext cx="10820400" cy="122649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unit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is the integers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that satisfy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Connection to the computation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via the exact sequence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1CF9F52-B0D0-4BEB-8066-757655C489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1" y="1142998"/>
                <a:ext cx="10820400" cy="1226497"/>
              </a:xfrm>
              <a:blipFill>
                <a:blip r:embed="rId2"/>
                <a:stretch>
                  <a:fillRect l="-732" t="-64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71CE456-9976-4BFF-B6C7-A63DAEB92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(S)-Unit group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182310-EDBF-4D9B-9E60-915D2D444F6B}"/>
                  </a:ext>
                </a:extLst>
              </p:cNvPr>
              <p:cNvSpPr txBox="1"/>
              <p:nvPr/>
            </p:nvSpPr>
            <p:spPr>
              <a:xfrm>
                <a:off x="1956986" y="2325766"/>
                <a:ext cx="6096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182310-EDBF-4D9B-9E60-915D2D444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986" y="2325766"/>
                <a:ext cx="609600" cy="424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53ED8A2-A02D-476E-BA93-A9FCDE6AF07E}"/>
              </a:ext>
            </a:extLst>
          </p:cNvPr>
          <p:cNvCxnSpPr>
            <a:stCxn id="12" idx="3"/>
          </p:cNvCxnSpPr>
          <p:nvPr/>
        </p:nvCxnSpPr>
        <p:spPr>
          <a:xfrm>
            <a:off x="2566586" y="2538132"/>
            <a:ext cx="914400" cy="16234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5CF306-D7F5-43D8-A558-F777DE939842}"/>
                  </a:ext>
                </a:extLst>
              </p:cNvPr>
              <p:cNvSpPr txBox="1"/>
              <p:nvPr/>
            </p:nvSpPr>
            <p:spPr>
              <a:xfrm>
                <a:off x="5465571" y="2403156"/>
                <a:ext cx="413510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5CF306-D7F5-43D8-A558-F777DE939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571" y="2403156"/>
                <a:ext cx="413510" cy="332399"/>
              </a:xfrm>
              <a:prstGeom prst="rect">
                <a:avLst/>
              </a:prstGeom>
              <a:blipFill>
                <a:blip r:embed="rId4"/>
                <a:stretch>
                  <a:fillRect l="-19403" t="-3636" r="-4478" b="-72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F83615-444E-47F0-B0F0-7B63FD999904}"/>
              </a:ext>
            </a:extLst>
          </p:cNvPr>
          <p:cNvCxnSpPr>
            <a:cxnSpLocks/>
          </p:cNvCxnSpPr>
          <p:nvPr/>
        </p:nvCxnSpPr>
        <p:spPr>
          <a:xfrm>
            <a:off x="4395386" y="2554367"/>
            <a:ext cx="893503" cy="29979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D38D84-C93D-4CB4-80C6-F793672E059B}"/>
                  </a:ext>
                </a:extLst>
              </p:cNvPr>
              <p:cNvSpPr txBox="1"/>
              <p:nvPr/>
            </p:nvSpPr>
            <p:spPr>
              <a:xfrm>
                <a:off x="3812048" y="2396283"/>
                <a:ext cx="278538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D38D84-C93D-4CB4-80C6-F793672E0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048" y="2396283"/>
                <a:ext cx="278538" cy="332399"/>
              </a:xfrm>
              <a:prstGeom prst="rect">
                <a:avLst/>
              </a:prstGeom>
              <a:blipFill>
                <a:blip r:embed="rId5"/>
                <a:stretch>
                  <a:fillRect l="-26087" t="-3636" r="-23913" b="-72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8A8CC0-86C6-493C-8469-F1D2BFF906A9}"/>
              </a:ext>
            </a:extLst>
          </p:cNvPr>
          <p:cNvCxnSpPr/>
          <p:nvPr/>
        </p:nvCxnSpPr>
        <p:spPr>
          <a:xfrm>
            <a:off x="6018212" y="2530015"/>
            <a:ext cx="914400" cy="16234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226486-F660-4F89-955A-A8A6DC305A3F}"/>
                  </a:ext>
                </a:extLst>
              </p:cNvPr>
              <p:cNvSpPr txBox="1"/>
              <p:nvPr/>
            </p:nvSpPr>
            <p:spPr>
              <a:xfrm>
                <a:off x="7126567" y="2332465"/>
                <a:ext cx="210122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226486-F660-4F89-955A-A8A6DC305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567" y="2332465"/>
                <a:ext cx="210122" cy="332399"/>
              </a:xfrm>
              <a:prstGeom prst="rect">
                <a:avLst/>
              </a:prstGeom>
              <a:blipFill>
                <a:blip r:embed="rId6"/>
                <a:stretch>
                  <a:fillRect l="-34286" t="-3704" r="-31429" b="-74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BF0AAD5-1953-4DB5-A546-878C7A008D64}"/>
              </a:ext>
            </a:extLst>
          </p:cNvPr>
          <p:cNvCxnSpPr/>
          <p:nvPr/>
        </p:nvCxnSpPr>
        <p:spPr>
          <a:xfrm>
            <a:off x="7580160" y="2513781"/>
            <a:ext cx="914400" cy="16234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C3A10C6-DFC3-4440-B4DD-8368B6202EC2}"/>
                  </a:ext>
                </a:extLst>
              </p:cNvPr>
              <p:cNvSpPr/>
              <p:nvPr/>
            </p:nvSpPr>
            <p:spPr>
              <a:xfrm>
                <a:off x="8599726" y="2307299"/>
                <a:ext cx="10180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C3A10C6-DFC3-4440-B4DD-8368B6202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726" y="2307299"/>
                <a:ext cx="1018036" cy="461665"/>
              </a:xfrm>
              <a:prstGeom prst="rect">
                <a:avLst/>
              </a:prstGeom>
              <a:blipFill>
                <a:blip r:embed="rId7"/>
                <a:stretch>
                  <a:fillRect l="-1796" b="-171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9AE68E-2014-4EA0-B1FF-754F91D7874F}"/>
              </a:ext>
            </a:extLst>
          </p:cNvPr>
          <p:cNvCxnSpPr>
            <a:cxnSpLocks/>
          </p:cNvCxnSpPr>
          <p:nvPr/>
        </p:nvCxnSpPr>
        <p:spPr>
          <a:xfrm>
            <a:off x="9722928" y="2521991"/>
            <a:ext cx="914400" cy="16234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E03319E-0C47-474A-9B14-7A38E4DD7332}"/>
                  </a:ext>
                </a:extLst>
              </p:cNvPr>
              <p:cNvSpPr txBox="1"/>
              <p:nvPr/>
            </p:nvSpPr>
            <p:spPr>
              <a:xfrm>
                <a:off x="10635163" y="2343755"/>
                <a:ext cx="6096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E03319E-0C47-474A-9B14-7A38E4DD7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5163" y="2343755"/>
                <a:ext cx="609600" cy="424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e 27">
            <a:extLst>
              <a:ext uri="{FF2B5EF4-FFF2-40B4-BE49-F238E27FC236}">
                <a16:creationId xmlns:a16="http://schemas.microsoft.com/office/drawing/2014/main" id="{FBF93E7B-90F5-4392-B2CF-E435D9276BE8}"/>
              </a:ext>
            </a:extLst>
          </p:cNvPr>
          <p:cNvSpPr/>
          <p:nvPr/>
        </p:nvSpPr>
        <p:spPr>
          <a:xfrm rot="16200000">
            <a:off x="7177362" y="2706056"/>
            <a:ext cx="122605" cy="609600"/>
          </a:xfrm>
          <a:prstGeom prst="rightBrac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DD08DB-831E-4EA4-BC34-4BEB7E83FD45}"/>
              </a:ext>
            </a:extLst>
          </p:cNvPr>
          <p:cNvSpPr txBox="1"/>
          <p:nvPr/>
        </p:nvSpPr>
        <p:spPr>
          <a:xfrm>
            <a:off x="6178765" y="3232678"/>
            <a:ext cx="259910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Fractional ideals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36743-B9D8-4180-8AA7-1DCDE887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/>
              <a:t>Slde</a:t>
            </a:r>
            <a:r>
              <a:rPr lang="en-US" dirty="0"/>
              <a:t> </a:t>
            </a:r>
            <a:fld id="{25BA54BD-C84D-46CE-8B72-31BFB26ABA43}" type="slidenum">
              <a:rPr lang="en-US" smtClean="0"/>
              <a:pPr/>
              <a:t>5</a:t>
            </a:fld>
            <a:r>
              <a:rPr lang="en-US" dirty="0"/>
              <a:t> of 15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B4310E-441A-4500-B73D-4073C2BEB03E}"/>
                  </a:ext>
                </a:extLst>
              </p:cNvPr>
              <p:cNvSpPr txBox="1"/>
              <p:nvPr/>
            </p:nvSpPr>
            <p:spPr>
              <a:xfrm>
                <a:off x="6289107" y="2102415"/>
                <a:ext cx="275908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B4310E-441A-4500-B73D-4073C2BEB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107" y="2102415"/>
                <a:ext cx="275908" cy="332399"/>
              </a:xfrm>
              <a:prstGeom prst="rect">
                <a:avLst/>
              </a:prstGeom>
              <a:blipFill>
                <a:blip r:embed="rId9"/>
                <a:stretch>
                  <a:fillRect l="-28889" r="-26667" b="-296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ACBAE-F965-4219-A8F7-1202CC29D9D1}"/>
                  </a:ext>
                </a:extLst>
              </p:cNvPr>
              <p:cNvSpPr txBox="1"/>
              <p:nvPr/>
            </p:nvSpPr>
            <p:spPr>
              <a:xfrm>
                <a:off x="2298298" y="2905439"/>
                <a:ext cx="35052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Ker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ACBAE-F965-4219-A8F7-1202CC29D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298" y="2905439"/>
                <a:ext cx="3505200" cy="424732"/>
              </a:xfrm>
              <a:prstGeom prst="rect">
                <a:avLst/>
              </a:prstGeom>
              <a:blipFill>
                <a:blip r:embed="rId10"/>
                <a:stretch>
                  <a:fillRect b="-202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C0AA29-1A29-4115-A987-DF0E538316CC}"/>
                  </a:ext>
                </a:extLst>
              </p:cNvPr>
              <p:cNvSpPr txBox="1"/>
              <p:nvPr/>
            </p:nvSpPr>
            <p:spPr>
              <a:xfrm>
                <a:off x="836611" y="3810000"/>
                <a:ext cx="5943601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Collect many principal ideals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C0AA29-1A29-4115-A987-DF0E53831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11" y="3810000"/>
                <a:ext cx="5943601" cy="424732"/>
              </a:xfrm>
              <a:prstGeom prst="rect">
                <a:avLst/>
              </a:prstGeom>
              <a:blipFill>
                <a:blip r:embed="rId11"/>
                <a:stretch>
                  <a:fillRect l="-1538" t="-20000" b="-3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841385-80DB-463E-B6B3-53F4067F5B10}"/>
                  </a:ext>
                </a:extLst>
              </p:cNvPr>
              <p:cNvSpPr txBox="1"/>
              <p:nvPr/>
            </p:nvSpPr>
            <p:spPr>
              <a:xfrm>
                <a:off x="863598" y="4408682"/>
                <a:ext cx="8001000" cy="425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By linear algebra: 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sz="2400" dirty="0"/>
                  <a:t> such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de-DE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d>
                              <m:dPr>
                                <m:ctrlPr>
                                  <a:rPr lang="de-DE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de-DE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r>
                          <a:rPr lang="de-DE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Ker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841385-80DB-463E-B6B3-53F4067F5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98" y="4408682"/>
                <a:ext cx="8001000" cy="425053"/>
              </a:xfrm>
              <a:prstGeom prst="rect">
                <a:avLst/>
              </a:prstGeom>
              <a:blipFill>
                <a:blip r:embed="rId12"/>
                <a:stretch>
                  <a:fillRect l="-1220" t="-150000" b="-21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B268779-A851-4F6A-B9F7-CB5E06CE24AC}"/>
                  </a:ext>
                </a:extLst>
              </p:cNvPr>
              <p:cNvSpPr txBox="1"/>
              <p:nvPr/>
            </p:nvSpPr>
            <p:spPr>
              <a:xfrm>
                <a:off x="2731361" y="5116965"/>
                <a:ext cx="73914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𝔭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𝔭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a </a:t>
                </a:r>
                <a:r>
                  <a:rPr lang="de-DE" sz="2400" dirty="0" err="1"/>
                  <a:t>set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non-zero prime </a:t>
                </a:r>
                <a:r>
                  <a:rPr lang="de-DE" sz="2400" dirty="0" err="1"/>
                  <a:t>ideals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B268779-A851-4F6A-B9F7-CB5E06CE2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361" y="5116965"/>
                <a:ext cx="7391400" cy="424732"/>
              </a:xfrm>
              <a:prstGeom prst="rect">
                <a:avLst/>
              </a:prstGeom>
              <a:blipFill>
                <a:blip r:embed="rId13"/>
                <a:stretch>
                  <a:fillRect l="-1237" t="-20000" b="-3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E0D47B6-BAFB-4CAD-8D54-37BF8F8B2B9D}"/>
                  </a:ext>
                </a:extLst>
              </p:cNvPr>
              <p:cNvSpPr txBox="1"/>
              <p:nvPr/>
            </p:nvSpPr>
            <p:spPr>
              <a:xfrm>
                <a:off x="660309" y="5911091"/>
                <a:ext cx="11809412" cy="462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An S-unit is an element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de-DE" sz="2400" dirty="0"/>
                  <a:t> such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𝔭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𝔭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</a:t>
                </a:r>
                <a:r>
                  <a:rPr lang="de-DE" sz="2400" dirty="0" err="1"/>
                  <a:t>or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some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de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E0D47B6-BAFB-4CAD-8D54-37BF8F8B2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09" y="5911091"/>
                <a:ext cx="11809412" cy="462178"/>
              </a:xfrm>
              <a:prstGeom prst="rect">
                <a:avLst/>
              </a:prstGeom>
              <a:blipFill>
                <a:blip r:embed="rId14"/>
                <a:stretch>
                  <a:fillRect l="-774" t="-13333" b="-2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CC14B59-977F-439E-929A-EDD8AFFC1EFA}"/>
                  </a:ext>
                </a:extLst>
              </p:cNvPr>
              <p:cNvSpPr/>
              <p:nvPr/>
            </p:nvSpPr>
            <p:spPr>
              <a:xfrm>
                <a:off x="8864598" y="4074726"/>
                <a:ext cx="25444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𝐶𝑙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Im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CC14B59-977F-439E-929A-EDD8AFFC1E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598" y="4074726"/>
                <a:ext cx="2544414" cy="461665"/>
              </a:xfrm>
              <a:prstGeom prst="rect">
                <a:avLst/>
              </a:prstGeom>
              <a:blipFill>
                <a:blip r:embed="rId15"/>
                <a:stretch>
                  <a:fillRect r="-478" b="-171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6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20" grpId="0"/>
      <p:bldP spid="22" grpId="0"/>
      <p:bldP spid="25" grpId="0"/>
      <p:bldP spid="28" grpId="0" animBg="1"/>
      <p:bldP spid="29" grpId="0"/>
      <p:bldP spid="4" grpId="0"/>
      <p:bldP spid="6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E9B84C1-8919-4325-98AD-A8719F4578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6612" y="1136985"/>
                <a:ext cx="10209213" cy="2362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a set of prime ideals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the ring of S-integers of K is the ring 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such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that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𝔭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for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all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𝔭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{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Fractional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ideals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∕{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Principal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fractional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ideals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that satisfy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E9B84C1-8919-4325-98AD-A8719F4578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6612" y="1136985"/>
                <a:ext cx="10209213" cy="2362200"/>
              </a:xfrm>
              <a:blipFill>
                <a:blip r:embed="rId2"/>
                <a:stretch>
                  <a:fillRect l="-896" t="-3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EE11D35-18C6-4AA6-B51C-6ACEBEE9D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S-class group and S-unit group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C156E79-7F66-448A-A349-CA4EBDF93C3E}"/>
              </a:ext>
            </a:extLst>
          </p:cNvPr>
          <p:cNvSpPr/>
          <p:nvPr/>
        </p:nvSpPr>
        <p:spPr>
          <a:xfrm>
            <a:off x="572966" y="3991253"/>
            <a:ext cx="2895600" cy="2057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E3E3B6-8CC0-42AE-81B7-05E35982A3A7}"/>
                  </a:ext>
                </a:extLst>
              </p:cNvPr>
              <p:cNvSpPr txBox="1"/>
              <p:nvPr/>
            </p:nvSpPr>
            <p:spPr>
              <a:xfrm>
                <a:off x="4937056" y="4475359"/>
                <a:ext cx="6096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E3E3B6-8CC0-42AE-81B7-05E35982A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056" y="4475359"/>
                <a:ext cx="609600" cy="424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C19706-D4B4-4E65-B407-966054BC712A}"/>
                  </a:ext>
                </a:extLst>
              </p:cNvPr>
              <p:cNvSpPr txBox="1"/>
              <p:nvPr/>
            </p:nvSpPr>
            <p:spPr>
              <a:xfrm>
                <a:off x="7257504" y="4485617"/>
                <a:ext cx="413510" cy="332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C19706-D4B4-4E65-B407-966054BC7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504" y="4485617"/>
                <a:ext cx="413510" cy="332399"/>
              </a:xfrm>
              <a:prstGeom prst="rect">
                <a:avLst/>
              </a:prstGeom>
              <a:blipFill>
                <a:blip r:embed="rId5"/>
                <a:stretch>
                  <a:fillRect l="-19403" t="-3704" r="-447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133E4B-47EA-4ACF-A8C1-4FE15E8E38C8}"/>
                  </a:ext>
                </a:extLst>
              </p:cNvPr>
              <p:cNvSpPr txBox="1"/>
              <p:nvPr/>
            </p:nvSpPr>
            <p:spPr>
              <a:xfrm>
                <a:off x="6124038" y="4484690"/>
                <a:ext cx="278538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133E4B-47EA-4ACF-A8C1-4FE15E8E3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038" y="4484690"/>
                <a:ext cx="278538" cy="332399"/>
              </a:xfrm>
              <a:prstGeom prst="rect">
                <a:avLst/>
              </a:prstGeom>
              <a:blipFill>
                <a:blip r:embed="rId6"/>
                <a:stretch>
                  <a:fillRect l="-28889" t="-3704" r="-24444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0C1E56-E0AE-4E98-A2D7-35654E7A7094}"/>
                  </a:ext>
                </a:extLst>
              </p:cNvPr>
              <p:cNvSpPr txBox="1"/>
              <p:nvPr/>
            </p:nvSpPr>
            <p:spPr>
              <a:xfrm>
                <a:off x="8460505" y="4510923"/>
                <a:ext cx="210122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0C1E56-E0AE-4E98-A2D7-35654E7A7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505" y="4510923"/>
                <a:ext cx="210122" cy="332399"/>
              </a:xfrm>
              <a:prstGeom prst="rect">
                <a:avLst/>
              </a:prstGeom>
              <a:blipFill>
                <a:blip r:embed="rId7"/>
                <a:stretch>
                  <a:fillRect l="-38235" t="-3636" r="-32353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C2CCAFF-81CB-453C-8735-0E8F1BE58E20}"/>
                  </a:ext>
                </a:extLst>
              </p:cNvPr>
              <p:cNvSpPr/>
              <p:nvPr/>
            </p:nvSpPr>
            <p:spPr>
              <a:xfrm>
                <a:off x="9346896" y="4381657"/>
                <a:ext cx="10180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C2CCAFF-81CB-453C-8735-0E8F1BE58E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6896" y="4381657"/>
                <a:ext cx="1018036" cy="461665"/>
              </a:xfrm>
              <a:prstGeom prst="rect">
                <a:avLst/>
              </a:prstGeom>
              <a:blipFill>
                <a:blip r:embed="rId8"/>
                <a:stretch>
                  <a:fillRect l="-179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1EE29F9-44C7-406F-9171-0E6E5AEFA3B8}"/>
                  </a:ext>
                </a:extLst>
              </p:cNvPr>
              <p:cNvSpPr txBox="1"/>
              <p:nvPr/>
            </p:nvSpPr>
            <p:spPr>
              <a:xfrm>
                <a:off x="10981870" y="4418590"/>
                <a:ext cx="6096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1EE29F9-44C7-406F-9171-0E6E5AEFA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870" y="4418590"/>
                <a:ext cx="609600" cy="4247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63474A-2EB1-4B05-B2D3-D8FF3FE17F60}"/>
                  </a:ext>
                </a:extLst>
              </p:cNvPr>
              <p:cNvSpPr txBox="1"/>
              <p:nvPr/>
            </p:nvSpPr>
            <p:spPr>
              <a:xfrm>
                <a:off x="9441626" y="6328312"/>
                <a:ext cx="6096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63474A-2EB1-4B05-B2D3-D8FF3FE17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626" y="6328312"/>
                <a:ext cx="609600" cy="4247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EA5816-08B3-4E05-A94D-BAD2FCE0D039}"/>
                  </a:ext>
                </a:extLst>
              </p:cNvPr>
              <p:cNvSpPr txBox="1"/>
              <p:nvPr/>
            </p:nvSpPr>
            <p:spPr>
              <a:xfrm>
                <a:off x="7191369" y="5378790"/>
                <a:ext cx="413510" cy="332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EA5816-08B3-4E05-A94D-BAD2FCE0D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369" y="5378790"/>
                <a:ext cx="413510" cy="332399"/>
              </a:xfrm>
              <a:prstGeom prst="rect">
                <a:avLst/>
              </a:prstGeom>
              <a:blipFill>
                <a:blip r:embed="rId11"/>
                <a:stretch>
                  <a:fillRect l="-19118" t="-3636" r="-2941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B61B8E-9C81-48A3-A605-511C671ECFC7}"/>
                  </a:ext>
                </a:extLst>
              </p:cNvPr>
              <p:cNvSpPr txBox="1"/>
              <p:nvPr/>
            </p:nvSpPr>
            <p:spPr>
              <a:xfrm>
                <a:off x="6057903" y="5377863"/>
                <a:ext cx="385490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B61B8E-9C81-48A3-A605-511C671EC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903" y="5377863"/>
                <a:ext cx="385490" cy="332399"/>
              </a:xfrm>
              <a:prstGeom prst="rect">
                <a:avLst/>
              </a:prstGeom>
              <a:blipFill>
                <a:blip r:embed="rId12"/>
                <a:stretch>
                  <a:fillRect l="-20635" t="-3636" r="-6349"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66BFCC-0CCA-4690-B8AF-98AF58D39421}"/>
                  </a:ext>
                </a:extLst>
              </p:cNvPr>
              <p:cNvSpPr txBox="1"/>
              <p:nvPr/>
            </p:nvSpPr>
            <p:spPr>
              <a:xfrm>
                <a:off x="8371310" y="5397250"/>
                <a:ext cx="314124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66BFCC-0CCA-4690-B8AF-98AF58D39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310" y="5397250"/>
                <a:ext cx="314124" cy="332399"/>
              </a:xfrm>
              <a:prstGeom prst="rect">
                <a:avLst/>
              </a:prstGeom>
              <a:blipFill>
                <a:blip r:embed="rId13"/>
                <a:stretch>
                  <a:fillRect l="-23077" t="-3636" r="-9615"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A5664DA-8119-4CE0-A030-F0EF50BCA286}"/>
                  </a:ext>
                </a:extLst>
              </p:cNvPr>
              <p:cNvSpPr/>
              <p:nvPr/>
            </p:nvSpPr>
            <p:spPr>
              <a:xfrm>
                <a:off x="9341289" y="5274830"/>
                <a:ext cx="11390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A5664DA-8119-4CE0-A030-F0EF50BCA2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1289" y="5274830"/>
                <a:ext cx="1139030" cy="461665"/>
              </a:xfrm>
              <a:prstGeom prst="rect">
                <a:avLst/>
              </a:prstGeom>
              <a:blipFill>
                <a:blip r:embed="rId1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780EFD-FE69-4E99-9BD2-946B10E2EED8}"/>
                  </a:ext>
                </a:extLst>
              </p:cNvPr>
              <p:cNvSpPr txBox="1"/>
              <p:nvPr/>
            </p:nvSpPr>
            <p:spPr>
              <a:xfrm>
                <a:off x="10915735" y="5311763"/>
                <a:ext cx="6096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780EFD-FE69-4E99-9BD2-946B10E2E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5735" y="5311763"/>
                <a:ext cx="609600" cy="4247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EE9EFE-F5E3-4273-AB87-9C23AB1E4ED7}"/>
                  </a:ext>
                </a:extLst>
              </p:cNvPr>
              <p:cNvSpPr txBox="1"/>
              <p:nvPr/>
            </p:nvSpPr>
            <p:spPr>
              <a:xfrm>
                <a:off x="4872302" y="3623290"/>
                <a:ext cx="6096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EE9EFE-F5E3-4273-AB87-9C23AB1E4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302" y="3623290"/>
                <a:ext cx="609600" cy="4247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118645E-B571-48AE-867C-4EDBF1199F28}"/>
                  </a:ext>
                </a:extLst>
              </p:cNvPr>
              <p:cNvSpPr txBox="1"/>
              <p:nvPr/>
            </p:nvSpPr>
            <p:spPr>
              <a:xfrm>
                <a:off x="7192750" y="3633548"/>
                <a:ext cx="413510" cy="332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118645E-B571-48AE-867C-4EDBF1199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750" y="3633548"/>
                <a:ext cx="413510" cy="332399"/>
              </a:xfrm>
              <a:prstGeom prst="rect">
                <a:avLst/>
              </a:prstGeom>
              <a:blipFill>
                <a:blip r:embed="rId17"/>
                <a:stretch>
                  <a:fillRect l="-16176" t="-3636" r="-1471"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0CBE008-1BA1-4D4D-9C09-4E2E9788F84F}"/>
                  </a:ext>
                </a:extLst>
              </p:cNvPr>
              <p:cNvSpPr txBox="1"/>
              <p:nvPr/>
            </p:nvSpPr>
            <p:spPr>
              <a:xfrm>
                <a:off x="6059284" y="3632621"/>
                <a:ext cx="278538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0CBE008-1BA1-4D4D-9C09-4E2E9788F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284" y="3632621"/>
                <a:ext cx="278538" cy="332399"/>
              </a:xfrm>
              <a:prstGeom prst="rect">
                <a:avLst/>
              </a:prstGeom>
              <a:blipFill>
                <a:blip r:embed="rId18"/>
                <a:stretch>
                  <a:fillRect l="-28261" t="-3704" r="-21739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ED4ED55-8914-47E6-B287-9F2A5085EEE5}"/>
                  </a:ext>
                </a:extLst>
              </p:cNvPr>
              <p:cNvSpPr txBox="1"/>
              <p:nvPr/>
            </p:nvSpPr>
            <p:spPr>
              <a:xfrm>
                <a:off x="8356127" y="3658854"/>
                <a:ext cx="451662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ED4ED55-8914-47E6-B287-9F2A5085E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127" y="3658854"/>
                <a:ext cx="451662" cy="332399"/>
              </a:xfrm>
              <a:prstGeom prst="rect">
                <a:avLst/>
              </a:prstGeom>
              <a:blipFill>
                <a:blip r:embed="rId19"/>
                <a:stretch>
                  <a:fillRect t="-3636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1BEEBE3-94AF-4441-B6CC-13EB721422E9}"/>
                  </a:ext>
                </a:extLst>
              </p:cNvPr>
              <p:cNvSpPr/>
              <p:nvPr/>
            </p:nvSpPr>
            <p:spPr>
              <a:xfrm>
                <a:off x="9357497" y="3529588"/>
                <a:ext cx="11846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1BEEBE3-94AF-4441-B6CC-13EB721422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497" y="3529588"/>
                <a:ext cx="1184683" cy="461665"/>
              </a:xfrm>
              <a:prstGeom prst="rect">
                <a:avLst/>
              </a:prstGeom>
              <a:blipFill>
                <a:blip r:embed="rId20"/>
                <a:stretch>
                  <a:fillRect l="-154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FA4FA98-427B-4478-A8CB-AD25DF88DE04}"/>
                  </a:ext>
                </a:extLst>
              </p:cNvPr>
              <p:cNvSpPr txBox="1"/>
              <p:nvPr/>
            </p:nvSpPr>
            <p:spPr>
              <a:xfrm>
                <a:off x="10895014" y="3566521"/>
                <a:ext cx="6096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FA4FA98-427B-4478-A8CB-AD25DF88D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5014" y="3566521"/>
                <a:ext cx="609600" cy="4247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A281914-27B5-4133-94AC-2C26BE269AA9}"/>
                  </a:ext>
                </a:extLst>
              </p:cNvPr>
              <p:cNvSpPr txBox="1"/>
              <p:nvPr/>
            </p:nvSpPr>
            <p:spPr>
              <a:xfrm>
                <a:off x="8250114" y="2769653"/>
                <a:ext cx="6096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A281914-27B5-4133-94AC-2C26BE269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114" y="2769653"/>
                <a:ext cx="609600" cy="4247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A1A86B6-52AD-41AE-A09C-4BFCA52FF9D4}"/>
                  </a:ext>
                </a:extLst>
              </p:cNvPr>
              <p:cNvSpPr txBox="1"/>
              <p:nvPr/>
            </p:nvSpPr>
            <p:spPr>
              <a:xfrm>
                <a:off x="9478555" y="2752361"/>
                <a:ext cx="6096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A1A86B6-52AD-41AE-A09C-4BFCA52FF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555" y="2752361"/>
                <a:ext cx="609600" cy="4247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EB873F1-8BDD-42C5-ADC5-E80D6AFEDB7D}"/>
                  </a:ext>
                </a:extLst>
              </p:cNvPr>
              <p:cNvSpPr txBox="1"/>
              <p:nvPr/>
            </p:nvSpPr>
            <p:spPr>
              <a:xfrm>
                <a:off x="8250148" y="6328312"/>
                <a:ext cx="6096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EB873F1-8BDD-42C5-ADC5-E80D6AFED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148" y="6328312"/>
                <a:ext cx="609600" cy="4247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9C4C76A-4782-419A-82D7-291A04C69493}"/>
                  </a:ext>
                </a:extLst>
              </p:cNvPr>
              <p:cNvSpPr txBox="1"/>
              <p:nvPr/>
            </p:nvSpPr>
            <p:spPr>
              <a:xfrm>
                <a:off x="4858387" y="5285530"/>
                <a:ext cx="6096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9C4C76A-4782-419A-82D7-291A04C69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387" y="5285530"/>
                <a:ext cx="609600" cy="4247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925D879-810E-4808-8CE6-2FA4A8E22574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5481902" y="3835656"/>
            <a:ext cx="398700" cy="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CFE381A-9270-4794-8B3D-6E65DB7A1B68}"/>
              </a:ext>
            </a:extLst>
          </p:cNvPr>
          <p:cNvCxnSpPr>
            <a:cxnSpLocks/>
          </p:cNvCxnSpPr>
          <p:nvPr/>
        </p:nvCxnSpPr>
        <p:spPr>
          <a:xfrm>
            <a:off x="5520328" y="4659056"/>
            <a:ext cx="398700" cy="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6DF3B70-7A32-4086-BBD1-4DE5B36F04DB}"/>
              </a:ext>
            </a:extLst>
          </p:cNvPr>
          <p:cNvCxnSpPr>
            <a:cxnSpLocks/>
          </p:cNvCxnSpPr>
          <p:nvPr/>
        </p:nvCxnSpPr>
        <p:spPr>
          <a:xfrm>
            <a:off x="5500137" y="5537239"/>
            <a:ext cx="398700" cy="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EC52981-DF3F-49EE-90B3-2548958FB2E1}"/>
              </a:ext>
            </a:extLst>
          </p:cNvPr>
          <p:cNvCxnSpPr>
            <a:cxnSpLocks/>
          </p:cNvCxnSpPr>
          <p:nvPr/>
        </p:nvCxnSpPr>
        <p:spPr>
          <a:xfrm>
            <a:off x="6573714" y="3835656"/>
            <a:ext cx="398700" cy="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1AFDE50-BC55-4274-AECD-5BBD165CBBDB}"/>
              </a:ext>
            </a:extLst>
          </p:cNvPr>
          <p:cNvCxnSpPr>
            <a:cxnSpLocks/>
          </p:cNvCxnSpPr>
          <p:nvPr/>
        </p:nvCxnSpPr>
        <p:spPr>
          <a:xfrm>
            <a:off x="6612140" y="4643427"/>
            <a:ext cx="398700" cy="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8363943-33C9-4C84-903C-E801B593F277}"/>
              </a:ext>
            </a:extLst>
          </p:cNvPr>
          <p:cNvCxnSpPr>
            <a:cxnSpLocks/>
          </p:cNvCxnSpPr>
          <p:nvPr/>
        </p:nvCxnSpPr>
        <p:spPr>
          <a:xfrm>
            <a:off x="6551612" y="5570295"/>
            <a:ext cx="398700" cy="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0725582-3631-4D00-A846-DABF6BE3AA3E}"/>
              </a:ext>
            </a:extLst>
          </p:cNvPr>
          <p:cNvCxnSpPr>
            <a:cxnSpLocks/>
          </p:cNvCxnSpPr>
          <p:nvPr/>
        </p:nvCxnSpPr>
        <p:spPr>
          <a:xfrm>
            <a:off x="7789828" y="3843823"/>
            <a:ext cx="398700" cy="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02CB5FD-B58D-459A-9ED0-171974137A93}"/>
              </a:ext>
            </a:extLst>
          </p:cNvPr>
          <p:cNvCxnSpPr>
            <a:cxnSpLocks/>
          </p:cNvCxnSpPr>
          <p:nvPr/>
        </p:nvCxnSpPr>
        <p:spPr>
          <a:xfrm>
            <a:off x="7828254" y="4659728"/>
            <a:ext cx="398700" cy="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FB0BC92-91D9-4430-8F7E-B3299A142F63}"/>
              </a:ext>
            </a:extLst>
          </p:cNvPr>
          <p:cNvCxnSpPr>
            <a:cxnSpLocks/>
          </p:cNvCxnSpPr>
          <p:nvPr/>
        </p:nvCxnSpPr>
        <p:spPr>
          <a:xfrm>
            <a:off x="7767726" y="5570295"/>
            <a:ext cx="398700" cy="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90D8582-A151-4187-9648-DE77E31127E0}"/>
              </a:ext>
            </a:extLst>
          </p:cNvPr>
          <p:cNvCxnSpPr>
            <a:cxnSpLocks/>
          </p:cNvCxnSpPr>
          <p:nvPr/>
        </p:nvCxnSpPr>
        <p:spPr>
          <a:xfrm>
            <a:off x="8917416" y="3825053"/>
            <a:ext cx="398700" cy="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B5841F0-C361-4BA8-B19A-111D39D388BC}"/>
              </a:ext>
            </a:extLst>
          </p:cNvPr>
          <p:cNvCxnSpPr>
            <a:cxnSpLocks/>
          </p:cNvCxnSpPr>
          <p:nvPr/>
        </p:nvCxnSpPr>
        <p:spPr>
          <a:xfrm>
            <a:off x="8870722" y="4650889"/>
            <a:ext cx="398700" cy="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5233AF6-B79D-4472-B1C6-A3C90EB34A6D}"/>
              </a:ext>
            </a:extLst>
          </p:cNvPr>
          <p:cNvCxnSpPr>
            <a:cxnSpLocks/>
          </p:cNvCxnSpPr>
          <p:nvPr/>
        </p:nvCxnSpPr>
        <p:spPr>
          <a:xfrm>
            <a:off x="8870722" y="5570295"/>
            <a:ext cx="398700" cy="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206D6E0-0663-4397-9E69-A65E10886A89}"/>
              </a:ext>
            </a:extLst>
          </p:cNvPr>
          <p:cNvCxnSpPr>
            <a:cxnSpLocks/>
          </p:cNvCxnSpPr>
          <p:nvPr/>
        </p:nvCxnSpPr>
        <p:spPr>
          <a:xfrm>
            <a:off x="10518416" y="3772064"/>
            <a:ext cx="398700" cy="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DCA24D4-084F-410E-B6CA-C81306C245CF}"/>
              </a:ext>
            </a:extLst>
          </p:cNvPr>
          <p:cNvCxnSpPr>
            <a:cxnSpLocks/>
          </p:cNvCxnSpPr>
          <p:nvPr/>
        </p:nvCxnSpPr>
        <p:spPr>
          <a:xfrm>
            <a:off x="10478697" y="4650889"/>
            <a:ext cx="398700" cy="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7492216-6754-4E2A-962F-CE497C122E62}"/>
              </a:ext>
            </a:extLst>
          </p:cNvPr>
          <p:cNvCxnSpPr>
            <a:cxnSpLocks/>
          </p:cNvCxnSpPr>
          <p:nvPr/>
        </p:nvCxnSpPr>
        <p:spPr>
          <a:xfrm>
            <a:off x="10517035" y="5570295"/>
            <a:ext cx="398700" cy="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18DEDBA-72B5-4729-9E51-0A6775753807}"/>
              </a:ext>
            </a:extLst>
          </p:cNvPr>
          <p:cNvCxnSpPr>
            <a:cxnSpLocks/>
          </p:cNvCxnSpPr>
          <p:nvPr/>
        </p:nvCxnSpPr>
        <p:spPr>
          <a:xfrm>
            <a:off x="8533910" y="3224788"/>
            <a:ext cx="0" cy="30480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63F058C-572E-40A9-A2A3-1D6E533B1C52}"/>
              </a:ext>
            </a:extLst>
          </p:cNvPr>
          <p:cNvCxnSpPr>
            <a:cxnSpLocks/>
          </p:cNvCxnSpPr>
          <p:nvPr/>
        </p:nvCxnSpPr>
        <p:spPr>
          <a:xfrm>
            <a:off x="8533803" y="4114800"/>
            <a:ext cx="0" cy="30480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88E40BC-5C88-46CB-8E0D-8C986EAC0962}"/>
              </a:ext>
            </a:extLst>
          </p:cNvPr>
          <p:cNvCxnSpPr>
            <a:cxnSpLocks/>
          </p:cNvCxnSpPr>
          <p:nvPr/>
        </p:nvCxnSpPr>
        <p:spPr>
          <a:xfrm>
            <a:off x="8520117" y="4991100"/>
            <a:ext cx="0" cy="30480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95730C7-79BB-473D-A899-34FB9D1CB694}"/>
              </a:ext>
            </a:extLst>
          </p:cNvPr>
          <p:cNvCxnSpPr>
            <a:cxnSpLocks/>
          </p:cNvCxnSpPr>
          <p:nvPr/>
        </p:nvCxnSpPr>
        <p:spPr>
          <a:xfrm>
            <a:off x="9783355" y="3224788"/>
            <a:ext cx="0" cy="30480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DC8388B-24A5-4FF2-A688-DA31E570E3CD}"/>
              </a:ext>
            </a:extLst>
          </p:cNvPr>
          <p:cNvCxnSpPr>
            <a:cxnSpLocks/>
          </p:cNvCxnSpPr>
          <p:nvPr/>
        </p:nvCxnSpPr>
        <p:spPr>
          <a:xfrm>
            <a:off x="9783355" y="4048022"/>
            <a:ext cx="0" cy="30480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0550C6F-FB23-456F-8635-08BC4F2E0218}"/>
              </a:ext>
            </a:extLst>
          </p:cNvPr>
          <p:cNvCxnSpPr>
            <a:cxnSpLocks/>
          </p:cNvCxnSpPr>
          <p:nvPr/>
        </p:nvCxnSpPr>
        <p:spPr>
          <a:xfrm>
            <a:off x="9746426" y="4970030"/>
            <a:ext cx="0" cy="30480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3C6061B-5F1C-45F0-85DE-03525D44F1A2}"/>
              </a:ext>
            </a:extLst>
          </p:cNvPr>
          <p:cNvCxnSpPr>
            <a:cxnSpLocks/>
          </p:cNvCxnSpPr>
          <p:nvPr/>
        </p:nvCxnSpPr>
        <p:spPr>
          <a:xfrm>
            <a:off x="8527140" y="5867400"/>
            <a:ext cx="0" cy="30480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DE022F2-DE25-4BEB-906C-D6BD9DFCD60D}"/>
              </a:ext>
            </a:extLst>
          </p:cNvPr>
          <p:cNvCxnSpPr>
            <a:cxnSpLocks/>
          </p:cNvCxnSpPr>
          <p:nvPr/>
        </p:nvCxnSpPr>
        <p:spPr>
          <a:xfrm>
            <a:off x="9746426" y="5867400"/>
            <a:ext cx="0" cy="30480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A3550-B499-4CB8-AFE5-9C607C781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/>
              <a:t>Slde</a:t>
            </a:r>
            <a:r>
              <a:rPr lang="en-US" dirty="0"/>
              <a:t> </a:t>
            </a:r>
            <a:fld id="{25BA54BD-C84D-46CE-8B72-31BFB26ABA43}" type="slidenum">
              <a:rPr lang="en-US" smtClean="0"/>
              <a:pPr/>
              <a:t>6</a:t>
            </a:fld>
            <a:r>
              <a:rPr lang="en-US" dirty="0"/>
              <a:t> of 15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076D5-E4CE-48C2-A199-7B2AD789B529}"/>
              </a:ext>
            </a:extLst>
          </p:cNvPr>
          <p:cNvSpPr txBox="1"/>
          <p:nvPr/>
        </p:nvSpPr>
        <p:spPr>
          <a:xfrm>
            <a:off x="958693" y="4686286"/>
            <a:ext cx="238959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are tied by the following exact sequences</a:t>
            </a:r>
          </a:p>
          <a:p>
            <a:pPr>
              <a:lnSpc>
                <a:spcPct val="90000"/>
              </a:lnSpc>
            </a:pPr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67CB00-993C-42A2-8F63-E7BF7B031612}"/>
                  </a:ext>
                </a:extLst>
              </p:cNvPr>
              <p:cNvSpPr txBox="1"/>
              <p:nvPr/>
            </p:nvSpPr>
            <p:spPr>
              <a:xfrm>
                <a:off x="657472" y="4234324"/>
                <a:ext cx="1606725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67CB00-993C-42A2-8F63-E7BF7B031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72" y="4234324"/>
                <a:ext cx="1606725" cy="424732"/>
              </a:xfrm>
              <a:prstGeom prst="rect">
                <a:avLst/>
              </a:prstGeom>
              <a:blipFill>
                <a:blip r:embed="rId26"/>
                <a:stretch>
                  <a:fillRect l="-1141" r="-66540" b="-28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89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1" grpId="0"/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42" grpId="0"/>
      <p:bldP spid="43" grpId="0"/>
      <p:bldP spid="44" grpId="0"/>
      <p:bldP spid="45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32324D3-8EA6-498E-B508-2A339DFE54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4212" y="1219200"/>
                <a:ext cx="10591800" cy="1066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 set of prime ideals that generate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We have a surjective  morphism: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32324D3-8EA6-498E-B508-2A339DFE54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1219200"/>
                <a:ext cx="10591800" cy="1066800"/>
              </a:xfrm>
              <a:blipFill>
                <a:blip r:embed="rId2"/>
                <a:stretch>
                  <a:fillRect l="-863" t="-8000" r="-14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2AD27AF1-B36A-4730-A8F0-9F525E2FAA8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computation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S-units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2AD27AF1-B36A-4730-A8F0-9F525E2FAA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90" b="-304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01608A-231D-48DA-B00B-492DE7221C81}"/>
                  </a:ext>
                </a:extLst>
              </p:cNvPr>
              <p:cNvSpPr txBox="1"/>
              <p:nvPr/>
            </p:nvSpPr>
            <p:spPr>
              <a:xfrm>
                <a:off x="684212" y="3581878"/>
                <a:ext cx="7924800" cy="822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We compute a basis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the lattice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such that:</a:t>
                </a:r>
                <a:r>
                  <a:rPr lang="en-US" sz="2400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such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𝔓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p>
                    </m:sSubSup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2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	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01608A-231D-48DA-B00B-492DE7221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3581878"/>
                <a:ext cx="7924800" cy="822405"/>
              </a:xfrm>
              <a:prstGeom prst="rect">
                <a:avLst/>
              </a:prstGeom>
              <a:blipFill>
                <a:blip r:embed="rId4"/>
                <a:stretch>
                  <a:fillRect l="-1154" t="-15672" b="-119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92DD7B-1E60-4B57-860D-0D0C1BD1D252}"/>
                  </a:ext>
                </a:extLst>
              </p:cNvPr>
              <p:cNvSpPr txBox="1"/>
              <p:nvPr/>
            </p:nvSpPr>
            <p:spPr>
              <a:xfrm>
                <a:off x="1688601" y="2286000"/>
                <a:ext cx="380361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92DD7B-1E60-4B57-860D-0D0C1BD1D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601" y="2286000"/>
                <a:ext cx="380361" cy="332399"/>
              </a:xfrm>
              <a:prstGeom prst="rect">
                <a:avLst/>
              </a:prstGeom>
              <a:blipFill>
                <a:blip r:embed="rId5"/>
                <a:stretch>
                  <a:fillRect l="-19355" t="-3636" r="-3226" b="-54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FF8D6C-BE73-46C0-B9F9-4E9AF91DAA8F}"/>
              </a:ext>
            </a:extLst>
          </p:cNvPr>
          <p:cNvCxnSpPr>
            <a:cxnSpLocks/>
          </p:cNvCxnSpPr>
          <p:nvPr/>
        </p:nvCxnSpPr>
        <p:spPr>
          <a:xfrm>
            <a:off x="2436812" y="2455149"/>
            <a:ext cx="609600" cy="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E24396-0B5A-4EB7-A843-8435DA804656}"/>
                  </a:ext>
                </a:extLst>
              </p:cNvPr>
              <p:cNvSpPr txBox="1"/>
              <p:nvPr/>
            </p:nvSpPr>
            <p:spPr>
              <a:xfrm>
                <a:off x="3166523" y="2296156"/>
                <a:ext cx="2398862" cy="332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Ideals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E24396-0B5A-4EB7-A843-8435DA804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523" y="2296156"/>
                <a:ext cx="2398862" cy="332399"/>
              </a:xfrm>
              <a:prstGeom prst="rect">
                <a:avLst/>
              </a:prstGeom>
              <a:blipFill>
                <a:blip r:embed="rId6"/>
                <a:stretch>
                  <a:fillRect t="-7407" b="-92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0C58F0-9002-41E4-9B9A-A19CF0E19679}"/>
              </a:ext>
            </a:extLst>
          </p:cNvPr>
          <p:cNvCxnSpPr>
            <a:cxnSpLocks/>
          </p:cNvCxnSpPr>
          <p:nvPr/>
        </p:nvCxnSpPr>
        <p:spPr>
          <a:xfrm>
            <a:off x="5789613" y="2458098"/>
            <a:ext cx="609600" cy="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3D9E1C-3228-4E2F-A2F5-7D0907CFE112}"/>
                  </a:ext>
                </a:extLst>
              </p:cNvPr>
              <p:cNvSpPr txBox="1"/>
              <p:nvPr/>
            </p:nvSpPr>
            <p:spPr>
              <a:xfrm>
                <a:off x="7237412" y="2291899"/>
                <a:ext cx="833370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3D9E1C-3228-4E2F-A2F5-7D0907CFE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412" y="2291899"/>
                <a:ext cx="833370" cy="332399"/>
              </a:xfrm>
              <a:prstGeom prst="rect">
                <a:avLst/>
              </a:prstGeom>
              <a:blipFill>
                <a:blip r:embed="rId7"/>
                <a:stretch>
                  <a:fillRect l="-9489" t="-11111" r="-13139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88951C-2D80-46CC-B938-0DFEBFC404AB}"/>
                  </a:ext>
                </a:extLst>
              </p:cNvPr>
              <p:cNvSpPr txBox="1"/>
              <p:nvPr/>
            </p:nvSpPr>
            <p:spPr>
              <a:xfrm>
                <a:off x="1370012" y="2796077"/>
                <a:ext cx="912301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88951C-2D80-46CC-B938-0DFEBFC40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012" y="2796077"/>
                <a:ext cx="912301" cy="332399"/>
              </a:xfrm>
              <a:prstGeom prst="rect">
                <a:avLst/>
              </a:prstGeom>
              <a:blipFill>
                <a:blip r:embed="rId8"/>
                <a:stretch>
                  <a:fillRect r="-671" b="-185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FFAF973-FEDC-4CC8-8517-ACABE07F1857}"/>
              </a:ext>
            </a:extLst>
          </p:cNvPr>
          <p:cNvCxnSpPr>
            <a:cxnSpLocks/>
          </p:cNvCxnSpPr>
          <p:nvPr/>
        </p:nvCxnSpPr>
        <p:spPr>
          <a:xfrm>
            <a:off x="2436812" y="3036524"/>
            <a:ext cx="609600" cy="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225E1A-E76D-462E-B140-52AA240633D2}"/>
                  </a:ext>
                </a:extLst>
              </p:cNvPr>
              <p:cNvSpPr txBox="1"/>
              <p:nvPr/>
            </p:nvSpPr>
            <p:spPr>
              <a:xfrm>
                <a:off x="3732212" y="2805251"/>
                <a:ext cx="1069845" cy="381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225E1A-E76D-462E-B140-52AA24063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212" y="2805251"/>
                <a:ext cx="1069845" cy="381899"/>
              </a:xfrm>
              <a:prstGeom prst="rect">
                <a:avLst/>
              </a:prstGeom>
              <a:blipFill>
                <a:blip r:embed="rId9"/>
                <a:stretch>
                  <a:fillRect l="-6250" t="-4762" r="-568" b="-22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4DD999C-EFF9-4CA8-93B6-43E9A478A3CE}"/>
              </a:ext>
            </a:extLst>
          </p:cNvPr>
          <p:cNvCxnSpPr>
            <a:cxnSpLocks/>
          </p:cNvCxnSpPr>
          <p:nvPr/>
        </p:nvCxnSpPr>
        <p:spPr>
          <a:xfrm>
            <a:off x="5783653" y="3036524"/>
            <a:ext cx="609600" cy="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544B61E-5AD7-4B57-BB99-2309B65E8F82}"/>
                  </a:ext>
                </a:extLst>
              </p:cNvPr>
              <p:cNvSpPr txBox="1"/>
              <p:nvPr/>
            </p:nvSpPr>
            <p:spPr>
              <a:xfrm>
                <a:off x="6546782" y="2743201"/>
                <a:ext cx="2438400" cy="806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Class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</m:oMath>
                </a14:m>
                <a:endParaRPr lang="en-US" sz="2400" dirty="0"/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544B61E-5AD7-4B57-BB99-2309B65E8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782" y="2743201"/>
                <a:ext cx="2438400" cy="806631"/>
              </a:xfrm>
              <a:prstGeom prst="rect">
                <a:avLst/>
              </a:prstGeom>
              <a:blipFill>
                <a:blip r:embed="rId10"/>
                <a:stretch>
                  <a:fillRect l="-4000" t="-60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098162E-56A0-46AA-B3FF-65EC571A6E10}"/>
                  </a:ext>
                </a:extLst>
              </p:cNvPr>
              <p:cNvSpPr txBox="1"/>
              <p:nvPr/>
            </p:nvSpPr>
            <p:spPr>
              <a:xfrm>
                <a:off x="9218612" y="2209800"/>
                <a:ext cx="2209800" cy="1089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𝔞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𝔟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 are in the same class if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𝔞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𝔟</m:t>
                    </m:r>
                  </m:oMath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098162E-56A0-46AA-B3FF-65EC571A6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612" y="2209800"/>
                <a:ext cx="2209800" cy="1089529"/>
              </a:xfrm>
              <a:prstGeom prst="rect">
                <a:avLst/>
              </a:prstGeom>
              <a:blipFill>
                <a:blip r:embed="rId11"/>
                <a:stretch>
                  <a:fillRect l="-4132" t="-7865" b="-11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A247373-A04B-481D-9E23-0C1D9904FF27}"/>
                  </a:ext>
                </a:extLst>
              </p:cNvPr>
              <p:cNvSpPr txBox="1"/>
              <p:nvPr/>
            </p:nvSpPr>
            <p:spPr>
              <a:xfrm>
                <a:off x="9218612" y="3693471"/>
                <a:ext cx="2057400" cy="6647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sz="2400" dirty="0"/>
                  <a:t>/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A247373-A04B-481D-9E23-0C1D9904F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612" y="3693471"/>
                <a:ext cx="2057400" cy="664797"/>
              </a:xfrm>
              <a:prstGeom prst="rect">
                <a:avLst/>
              </a:prstGeom>
              <a:blipFill>
                <a:blip r:embed="rId12"/>
                <a:stretch>
                  <a:fillRect l="-5325" t="-201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82B4C7-3433-44C8-AD4B-103AD1E2597F}"/>
                  </a:ext>
                </a:extLst>
              </p:cNvPr>
              <p:cNvSpPr txBox="1"/>
              <p:nvPr/>
            </p:nvSpPr>
            <p:spPr>
              <a:xfrm>
                <a:off x="675480" y="4682064"/>
                <a:ext cx="112014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Bulk of the work: finding a generating set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/>
                  <a:t>. </a:t>
                </a:r>
                <a:br>
                  <a:rPr lang="en-US" sz="2400" dirty="0"/>
                </a:br>
                <a:endParaRPr lang="en-US" sz="2400" dirty="0"/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Finding a basis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/>
                  <a:t> and the decomposition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sz="2400" dirty="0"/>
                  <a:t>/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/>
                  <a:t> is done by linear algebra. </a:t>
                </a:r>
                <a:br>
                  <a:rPr lang="en-US" sz="2400" dirty="0"/>
                </a:br>
                <a:endParaRPr lang="en-US" sz="2400" dirty="0"/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Finding the S-unit group allows us to compute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/>
                  <a:t> and thus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82B4C7-3433-44C8-AD4B-103AD1E25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80" y="4682064"/>
                <a:ext cx="11201400" cy="1754326"/>
              </a:xfrm>
              <a:prstGeom prst="rect">
                <a:avLst/>
              </a:prstGeom>
              <a:blipFill>
                <a:blip r:embed="rId13"/>
                <a:stretch>
                  <a:fillRect l="-762" t="-4861" b="-69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FC9D87-548D-40BF-9524-A1B41C62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/>
              <a:t>Slde</a:t>
            </a:r>
            <a:r>
              <a:rPr lang="en-US" dirty="0"/>
              <a:t> </a:t>
            </a:r>
            <a:fld id="{25BA54BD-C84D-46CE-8B72-31BFB26ABA43}" type="slidenum">
              <a:rPr lang="en-US" smtClean="0"/>
              <a:pPr/>
              <a:t>7</a:t>
            </a:fld>
            <a:r>
              <a:rPr lang="en-US" dirty="0"/>
              <a:t> of 15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071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8" grpId="0"/>
      <p:bldP spid="12" grpId="0"/>
      <p:bldP spid="13" grpId="0"/>
      <p:bldP spid="17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4FA5FF-ECC7-49A6-892C-C45A64BE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recursive approach to compute S-units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41ED3-CF93-41E5-9EA6-B19E8EB72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/>
              <a:t>Slde</a:t>
            </a:r>
            <a:r>
              <a:rPr lang="en-US" dirty="0"/>
              <a:t> </a:t>
            </a:r>
            <a:fld id="{25BA54BD-C84D-46CE-8B72-31BFB26ABA43}" type="slidenum">
              <a:rPr lang="en-US" smtClean="0"/>
              <a:pPr/>
              <a:t>8</a:t>
            </a:fld>
            <a:r>
              <a:rPr lang="en-US" dirty="0"/>
              <a:t> of 15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DBC0CD-ECF0-4732-BBB1-A2C4C09B0276}"/>
                  </a:ext>
                </a:extLst>
              </p:cNvPr>
              <p:cNvSpPr txBox="1"/>
              <p:nvPr/>
            </p:nvSpPr>
            <p:spPr>
              <a:xfrm>
                <a:off x="1979612" y="1295400"/>
                <a:ext cx="84582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Gal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endomorphisms</a:t>
                </a:r>
                <a:r>
                  <a:rPr lang="de-DE" sz="2400" dirty="0"/>
                  <a:t> such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Id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DBC0CD-ECF0-4732-BBB1-A2C4C09B0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12" y="1295400"/>
                <a:ext cx="8458200" cy="424732"/>
              </a:xfrm>
              <a:prstGeom prst="rect">
                <a:avLst/>
              </a:prstGeom>
              <a:blipFill>
                <a:blip r:embed="rId3"/>
                <a:stretch>
                  <a:fillRect l="-1154" t="-20290" b="-318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DD5CDE-54BF-420C-8945-08D43EA48E69}"/>
                  </a:ext>
                </a:extLst>
              </p:cNvPr>
              <p:cNvSpPr txBox="1"/>
              <p:nvPr/>
            </p:nvSpPr>
            <p:spPr>
              <a:xfrm>
                <a:off x="5103812" y="1997434"/>
                <a:ext cx="16764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DD5CDE-54BF-420C-8945-08D43EA48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812" y="1997434"/>
                <a:ext cx="1676400" cy="424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204CF8-5B69-4A6C-AC5D-7F950682B6B3}"/>
                  </a:ext>
                </a:extLst>
              </p:cNvPr>
              <p:cNvSpPr txBox="1"/>
              <p:nvPr/>
            </p:nvSpPr>
            <p:spPr>
              <a:xfrm>
                <a:off x="2894012" y="3304631"/>
                <a:ext cx="8382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204CF8-5B69-4A6C-AC5D-7F950682B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012" y="3304631"/>
                <a:ext cx="838200" cy="424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B2E412-82CA-4D4C-9CA4-CAEB4D47E5B1}"/>
                  </a:ext>
                </a:extLst>
              </p:cNvPr>
              <p:cNvSpPr txBox="1"/>
              <p:nvPr/>
            </p:nvSpPr>
            <p:spPr>
              <a:xfrm>
                <a:off x="5538786" y="3304631"/>
                <a:ext cx="8382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B2E412-82CA-4D4C-9CA4-CAEB4D47E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786" y="3304631"/>
                <a:ext cx="838200" cy="424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7B9700-119E-4FD8-897B-89CCFEA9E78D}"/>
                  </a:ext>
                </a:extLst>
              </p:cNvPr>
              <p:cNvSpPr txBox="1"/>
              <p:nvPr/>
            </p:nvSpPr>
            <p:spPr>
              <a:xfrm>
                <a:off x="8183560" y="3354708"/>
                <a:ext cx="8382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𝜎𝜏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7B9700-119E-4FD8-897B-89CCFEA9E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560" y="3354708"/>
                <a:ext cx="838200" cy="424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761C77-528E-4D3E-B89F-F2AEC4110428}"/>
              </a:ext>
            </a:extLst>
          </p:cNvPr>
          <p:cNvCxnSpPr/>
          <p:nvPr/>
        </p:nvCxnSpPr>
        <p:spPr>
          <a:xfrm flipH="1">
            <a:off x="3629819" y="2498366"/>
            <a:ext cx="1981200" cy="68580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A19E0F-EAFE-483B-8653-376B45A61748}"/>
              </a:ext>
            </a:extLst>
          </p:cNvPr>
          <p:cNvCxnSpPr>
            <a:cxnSpLocks/>
          </p:cNvCxnSpPr>
          <p:nvPr/>
        </p:nvCxnSpPr>
        <p:spPr>
          <a:xfrm>
            <a:off x="5942012" y="2526397"/>
            <a:ext cx="0" cy="679595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122998-18BC-4067-9FD9-E958EEC4A4EB}"/>
              </a:ext>
            </a:extLst>
          </p:cNvPr>
          <p:cNvCxnSpPr>
            <a:cxnSpLocks/>
          </p:cNvCxnSpPr>
          <p:nvPr/>
        </p:nvCxnSpPr>
        <p:spPr>
          <a:xfrm>
            <a:off x="6246813" y="2482528"/>
            <a:ext cx="1943100" cy="808399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31D2991-A0AC-4136-A6F3-7B4DB043EA40}"/>
              </a:ext>
            </a:extLst>
          </p:cNvPr>
          <p:cNvCxnSpPr/>
          <p:nvPr/>
        </p:nvCxnSpPr>
        <p:spPr>
          <a:xfrm>
            <a:off x="1979612" y="2133600"/>
            <a:ext cx="0" cy="1433474"/>
          </a:xfrm>
          <a:prstGeom prst="straightConnector1">
            <a:avLst/>
          </a:prstGeom>
          <a:ln w="25400"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3564FDA-830E-4D94-8AB3-A1FE27790E67}"/>
              </a:ext>
            </a:extLst>
          </p:cNvPr>
          <p:cNvSpPr txBox="1"/>
          <p:nvPr/>
        </p:nvSpPr>
        <p:spPr>
          <a:xfrm>
            <a:off x="455612" y="2526397"/>
            <a:ext cx="167639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Degree 2</a:t>
            </a:r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4F793BB-26EF-43C7-A903-1EEC5FA76AE6}"/>
                  </a:ext>
                </a:extLst>
              </p:cNvPr>
              <p:cNvSpPr txBox="1"/>
              <p:nvPr/>
            </p:nvSpPr>
            <p:spPr>
              <a:xfrm>
                <a:off x="1522411" y="4953000"/>
                <a:ext cx="9601193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Idea: recover the S-unit group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from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S-unit </a:t>
                </a:r>
                <a:r>
                  <a:rPr lang="de-DE" sz="2400" dirty="0" err="1"/>
                  <a:t>groups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de-DE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de-DE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𝜎𝜏</m:t>
                        </m:r>
                      </m:sub>
                    </m:sSub>
                  </m:oMath>
                </a14:m>
                <a:r>
                  <a:rPr lang="de-DE" sz="2400" dirty="0"/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4F793BB-26EF-43C7-A903-1EEC5FA76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411" y="4953000"/>
                <a:ext cx="9601193" cy="424732"/>
              </a:xfrm>
              <a:prstGeom prst="rect">
                <a:avLst/>
              </a:prstGeom>
              <a:blipFill>
                <a:blip r:embed="rId8"/>
                <a:stretch>
                  <a:fillRect l="-1016" t="-20290" b="-318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667D04-8147-4907-B478-76F219B54AC5}"/>
                  </a:ext>
                </a:extLst>
              </p:cNvPr>
              <p:cNvSpPr txBox="1"/>
              <p:nvPr/>
            </p:nvSpPr>
            <p:spPr>
              <a:xfrm>
                <a:off x="455612" y="5954291"/>
                <a:ext cx="68580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Remark: in subfields, we talk about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𝔭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for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𝔭</m:t>
                    </m:r>
                    <m:r>
                      <a:rPr lang="de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667D04-8147-4907-B478-76F219B54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2" y="5954291"/>
                <a:ext cx="6858000" cy="424732"/>
              </a:xfrm>
              <a:prstGeom prst="rect">
                <a:avLst/>
              </a:prstGeom>
              <a:blipFill>
                <a:blip r:embed="rId9"/>
                <a:stretch>
                  <a:fillRect l="-1422" t="-20290" b="-3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95081DAD-699F-4ACF-9FE2-1D4B299CEA7B}"/>
              </a:ext>
            </a:extLst>
          </p:cNvPr>
          <p:cNvSpPr/>
          <p:nvPr/>
        </p:nvSpPr>
        <p:spPr>
          <a:xfrm>
            <a:off x="7999412" y="5925133"/>
            <a:ext cx="3859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BBdVLvV17: same with units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6882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23" grpId="0"/>
      <p:bldP spid="24" grpId="0"/>
      <p:bldP spid="2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1FBC02-9065-4042-AE85-4A725213B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S-units of subfields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C1CED-537A-4C0C-847C-31106410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/>
              <a:t>Slde</a:t>
            </a:r>
            <a:r>
              <a:rPr lang="en-US" dirty="0"/>
              <a:t> </a:t>
            </a:r>
            <a:fld id="{25BA54BD-C84D-46CE-8B72-31BFB26ABA43}" type="slidenum">
              <a:rPr lang="en-US" smtClean="0"/>
              <a:pPr/>
              <a:t>9</a:t>
            </a:fld>
            <a:r>
              <a:rPr lang="en-US" dirty="0"/>
              <a:t> of 15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0B74A8-C41C-47F3-8A77-CEC5CA541B0C}"/>
                  </a:ext>
                </a:extLst>
              </p:cNvPr>
              <p:cNvSpPr txBox="1"/>
              <p:nvPr/>
            </p:nvSpPr>
            <p:spPr>
              <a:xfrm>
                <a:off x="760412" y="1371600"/>
                <a:ext cx="7239000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S-units </a:t>
                </a:r>
                <a:r>
                  <a:rPr lang="de-DE" sz="2400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de-DE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de-DE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𝜎𝜏</m:t>
                        </m:r>
                      </m:sub>
                    </m:sSub>
                  </m:oMath>
                </a14:m>
                <a:r>
                  <a:rPr lang="en-US" sz="2400" dirty="0"/>
                  <a:t> are S-units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</a:t>
                </a:r>
                <a:r>
                  <a:rPr lang="de-DE" sz="2400" dirty="0" err="1"/>
                  <a:t>ot</a:t>
                </a:r>
                <a:r>
                  <a:rPr lang="de-DE" sz="2400" dirty="0"/>
                  <a:t> all S-unit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/>
                  <a:t> is an S-unit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de-DE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de-DE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𝜎𝜏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0B74A8-C41C-47F3-8A77-CEC5CA541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2" y="1371600"/>
                <a:ext cx="7239000" cy="757130"/>
              </a:xfrm>
              <a:prstGeom prst="rect">
                <a:avLst/>
              </a:prstGeom>
              <a:blipFill>
                <a:blip r:embed="rId2"/>
                <a:stretch>
                  <a:fillRect l="-1179" t="-11290" b="-177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3262A9-C1B0-4E16-B02B-3059848AF7B3}"/>
                  </a:ext>
                </a:extLst>
              </p:cNvPr>
              <p:cNvSpPr txBox="1"/>
              <p:nvPr/>
            </p:nvSpPr>
            <p:spPr>
              <a:xfrm>
                <a:off x="912812" y="4775436"/>
                <a:ext cx="10591802" cy="1421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General strategy: 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Compute S-units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de-DE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de-DE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𝜎𝜏</m:t>
                        </m:r>
                      </m:sub>
                    </m:sSub>
                  </m:oMath>
                </a14:m>
                <a:r>
                  <a:rPr lang="de-DE" sz="2400" dirty="0"/>
                  <a:t>.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</a:t>
                </a:r>
                <a:r>
                  <a:rPr lang="de-DE" sz="2400" dirty="0" err="1"/>
                  <a:t>ompute</a:t>
                </a:r>
                <a:r>
                  <a:rPr lang="de-DE" sz="2400" dirty="0"/>
                  <a:t> a </a:t>
                </a:r>
                <a:r>
                  <a:rPr lang="de-DE" sz="2400" dirty="0" err="1"/>
                  <a:t>basis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for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squares</a:t>
                </a:r>
                <a:r>
                  <a:rPr lang="de-DE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de-DE" sz="2400" dirty="0"/>
                  <a:t>.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Compute the square roots of the basis elements and deduce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sz="24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3262A9-C1B0-4E16-B02B-3059848AF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12" y="4775436"/>
                <a:ext cx="10591802" cy="1421928"/>
              </a:xfrm>
              <a:prstGeom prst="rect">
                <a:avLst/>
              </a:prstGeom>
              <a:blipFill>
                <a:blip r:embed="rId3"/>
                <a:stretch>
                  <a:fillRect l="-921" t="-5983" b="-85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6947DA1-8B5A-4385-9EEA-F8290A8CB2DF}"/>
              </a:ext>
            </a:extLst>
          </p:cNvPr>
          <p:cNvSpPr/>
          <p:nvPr/>
        </p:nvSpPr>
        <p:spPr>
          <a:xfrm>
            <a:off x="693736" y="2355231"/>
            <a:ext cx="10833896" cy="928335"/>
          </a:xfrm>
          <a:prstGeom prst="roundRect">
            <a:avLst/>
          </a:prstGeom>
          <a:solidFill>
            <a:srgbClr val="00B0F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E49A43-A930-4C28-ABFC-7DC12F4A69EC}"/>
                  </a:ext>
                </a:extLst>
              </p:cNvPr>
              <p:cNvSpPr txBox="1"/>
              <p:nvPr/>
            </p:nvSpPr>
            <p:spPr>
              <a:xfrm>
                <a:off x="768349" y="2471311"/>
                <a:ext cx="10972800" cy="1098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We can show that the subgroup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generated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S-units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de-DE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de-DE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𝜎𝜏</m:t>
                        </m:r>
                      </m:sub>
                    </m:sSub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contains</a:t>
                </a:r>
                <a:r>
                  <a:rPr lang="de-DE" sz="2400" dirty="0"/>
                  <a:t> all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squares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S-units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de-DE" sz="2400" dirty="0"/>
                  <a:t>:</a:t>
                </a:r>
                <a:r>
                  <a:rPr lang="de-DE" sz="2400" dirty="0">
                    <a:solidFill>
                      <a:srgbClr val="FF0000"/>
                    </a:solidFill>
                  </a:rPr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de-DE" sz="2400" dirty="0"/>
              </a:p>
              <a:p>
                <a:pPr>
                  <a:lnSpc>
                    <a:spcPct val="90000"/>
                  </a:lnSpc>
                </a:pPr>
                <a:endParaRPr lang="de-DE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E49A43-A930-4C28-ABFC-7DC12F4A6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49" y="2471311"/>
                <a:ext cx="10972800" cy="1098249"/>
              </a:xfrm>
              <a:prstGeom prst="rect">
                <a:avLst/>
              </a:prstGeom>
              <a:blipFill>
                <a:blip r:embed="rId4"/>
                <a:stretch>
                  <a:fillRect l="-833" t="-77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0A2B039-D934-4CE3-AA82-293D90A0600D}"/>
              </a:ext>
            </a:extLst>
          </p:cNvPr>
          <p:cNvSpPr txBox="1"/>
          <p:nvPr/>
        </p:nvSpPr>
        <p:spPr>
          <a:xfrm>
            <a:off x="5638800" y="2971800"/>
            <a:ext cx="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9E9514-ADBA-4CEC-86D5-F946D9A66BCF}"/>
                  </a:ext>
                </a:extLst>
              </p:cNvPr>
              <p:cNvSpPr txBox="1"/>
              <p:nvPr/>
            </p:nvSpPr>
            <p:spPr>
              <a:xfrm>
                <a:off x="4037012" y="3712994"/>
                <a:ext cx="4953002" cy="1171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𝒩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𝒩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𝒩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𝜎𝜏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9E9514-ADBA-4CEC-86D5-F946D9A66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012" y="3712994"/>
                <a:ext cx="4953002" cy="11719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31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 animBg="1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chalkboard" id="{191934CC-4485-8249-83A4-B182EA55BFA5}" vid="{0961009F-D238-0A46-9532-7C46A416B591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</Template>
  <TotalTime>0</TotalTime>
  <Words>651</Words>
  <Application>Microsoft Office PowerPoint</Application>
  <PresentationFormat>Custom</PresentationFormat>
  <Paragraphs>201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Bradley Hand ITC</vt:lpstr>
      <vt:lpstr>Cambria Math</vt:lpstr>
      <vt:lpstr>Chalkboard</vt:lpstr>
      <vt:lpstr>Consolas</vt:lpstr>
      <vt:lpstr>Corbel</vt:lpstr>
      <vt:lpstr>Wingdings</vt:lpstr>
      <vt:lpstr>Chalkboard 16x9</vt:lpstr>
      <vt:lpstr>A Fast Algorithm for Computing the S-unit Group in Multiquadratics and its application to Class Group Computation</vt:lpstr>
      <vt:lpstr>Main contribution</vt:lpstr>
      <vt:lpstr>Main Motivation</vt:lpstr>
      <vt:lpstr>Relationship between various computational problems</vt:lpstr>
      <vt:lpstr>The (S)-Unit group</vt:lpstr>
      <vt:lpstr>S-class group and S-unit group</vt:lpstr>
      <vt:lpstr>The computation of Cl(K) from S-units</vt:lpstr>
      <vt:lpstr>A recursive approach to compute S-units</vt:lpstr>
      <vt:lpstr>Using S-units of subfields</vt:lpstr>
      <vt:lpstr>Those annoying square roots</vt:lpstr>
      <vt:lpstr>The case of multiquadratics</vt:lpstr>
      <vt:lpstr>Asymptotic complexity</vt:lpstr>
      <vt:lpstr>Numerical results</vt:lpstr>
      <vt:lpstr>Conclusion: further directions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quantum algorithms for the principal ideal problem and class group problem in arbitrary-degree number fields</dc:title>
  <dc:subject/>
  <dc:creator>fang song</dc:creator>
  <cp:keywords/>
  <dc:description/>
  <cp:lastModifiedBy>Poduser</cp:lastModifiedBy>
  <cp:revision>939</cp:revision>
  <cp:lastPrinted>2017-01-17T18:30:27Z</cp:lastPrinted>
  <dcterms:created xsi:type="dcterms:W3CDTF">2015-12-28T20:54:50Z</dcterms:created>
  <dcterms:modified xsi:type="dcterms:W3CDTF">2018-07-19T15:08:39Z</dcterms:modified>
  <cp:category/>
</cp:coreProperties>
</file>